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304" r:id="rId4"/>
    <p:sldId id="323" r:id="rId5"/>
    <p:sldId id="322" r:id="rId6"/>
    <p:sldId id="302" r:id="rId7"/>
    <p:sldId id="324" r:id="rId8"/>
    <p:sldId id="277" r:id="rId9"/>
    <p:sldId id="309" r:id="rId10"/>
    <p:sldId id="319" r:id="rId11"/>
    <p:sldId id="330" r:id="rId12"/>
    <p:sldId id="314" r:id="rId13"/>
    <p:sldId id="315" r:id="rId14"/>
    <p:sldId id="317" r:id="rId15"/>
    <p:sldId id="303" r:id="rId16"/>
    <p:sldId id="325" r:id="rId17"/>
    <p:sldId id="331" r:id="rId18"/>
    <p:sldId id="341" r:id="rId19"/>
    <p:sldId id="346" r:id="rId20"/>
    <p:sldId id="348" r:id="rId21"/>
    <p:sldId id="347" r:id="rId22"/>
    <p:sldId id="349" r:id="rId23"/>
    <p:sldId id="332" r:id="rId24"/>
    <p:sldId id="350" r:id="rId25"/>
    <p:sldId id="336" r:id="rId26"/>
    <p:sldId id="344" r:id="rId27"/>
    <p:sldId id="333" r:id="rId28"/>
    <p:sldId id="338" r:id="rId29"/>
    <p:sldId id="326" r:id="rId30"/>
    <p:sldId id="337" r:id="rId31"/>
    <p:sldId id="328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윤정" initials="이" lastIdx="11" clrIdx="0">
    <p:extLst>
      <p:ext uri="{19B8F6BF-5375-455C-9EA6-DF929625EA0E}">
        <p15:presenceInfo xmlns:p15="http://schemas.microsoft.com/office/powerpoint/2012/main" userId="S-1-5-21-2146772940-138240937-1216493007-1001" providerId="AD"/>
      </p:ext>
    </p:extLst>
  </p:cmAuthor>
  <p:cmAuthor id="2" name="이 나래" initials="이나" lastIdx="1" clrIdx="1">
    <p:extLst>
      <p:ext uri="{19B8F6BF-5375-455C-9EA6-DF929625EA0E}">
        <p15:presenceInfo xmlns:p15="http://schemas.microsoft.com/office/powerpoint/2012/main" userId="40ab5f72eb41a7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2AE"/>
    <a:srgbClr val="FF9BC8"/>
    <a:srgbClr val="EFA5F5"/>
    <a:srgbClr val="FF01AA"/>
    <a:srgbClr val="FFDB01"/>
    <a:srgbClr val="FFF301"/>
    <a:srgbClr val="FF6E01"/>
    <a:srgbClr val="464646"/>
    <a:srgbClr val="FFD96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0267" autoAdjust="0"/>
  </p:normalViewPr>
  <p:slideViewPr>
    <p:cSldViewPr snapToGrid="0">
      <p:cViewPr varScale="1">
        <p:scale>
          <a:sx n="62" d="100"/>
          <a:sy n="62" d="100"/>
        </p:scale>
        <p:origin x="18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</a:t>
            </a:r>
            <a:r>
              <a:rPr lang="ko-KR"/>
              <a:t>인 가구 소비자로 겪는 어려움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1+2순위(중복)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제품/서비스 종류제약</c:v>
                </c:pt>
                <c:pt idx="1">
                  <c:v>가격책정 불합리</c:v>
                </c:pt>
                <c:pt idx="2">
                  <c:v>판매처 제약</c:v>
                </c:pt>
                <c:pt idx="3">
                  <c:v>구매정보 부족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70.400000000000006</c:v>
                </c:pt>
                <c:pt idx="1">
                  <c:v>59.2</c:v>
                </c:pt>
                <c:pt idx="2">
                  <c:v>31.2</c:v>
                </c:pt>
                <c:pt idx="3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641-8F6B-33AC3B186E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0246111"/>
        <c:axId val="1890242783"/>
      </c:barChart>
      <c:catAx>
        <c:axId val="189024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0242783"/>
        <c:crosses val="autoZero"/>
        <c:auto val="1"/>
        <c:lblAlgn val="ctr"/>
        <c:lblOffset val="100"/>
        <c:noMultiLvlLbl val="0"/>
      </c:catAx>
      <c:valAx>
        <c:axId val="1890242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0246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ABA0-5F5E-4BB2-9B9B-C030CA4910A1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42155-F6CC-4A54-BA45-744E86A11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4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 </a:t>
            </a:r>
            <a:r>
              <a:rPr lang="ko-KR" altLang="en-US" dirty="0" smtClean="0"/>
              <a:t>프로젝트 결과물 업로드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구현 코드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안드로이드 프로젝트 압축 파일 </a:t>
            </a:r>
            <a:r>
              <a:rPr lang="en-US" altLang="ko-KR" dirty="0" smtClean="0"/>
              <a:t>(Clean project </a:t>
            </a:r>
            <a:r>
              <a:rPr lang="ko-KR" altLang="en-US" dirty="0" smtClean="0"/>
              <a:t>후 프로젝트 폴더를 압축할 것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안드로이드 외 다른 구현 코드가 있는 경우 해당 소스 코드 압축 파일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최종 발표 슬라이드 </a:t>
            </a:r>
            <a:r>
              <a:rPr lang="en-US" altLang="ko-KR" dirty="0" smtClean="0"/>
              <a:t>(PPT </a:t>
            </a:r>
            <a:r>
              <a:rPr lang="ko-KR" altLang="en-US" dirty="0" smtClean="0"/>
              <a:t>파일로 만들어서 제출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폰트 사용 권장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최종 보고서를 발표 슬라이드로 대신합니다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프로젝트 수행의 전체 내용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 발표 시 다루었던 내용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모두 담도록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최종 보고서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슬라이드에는 아래와 같은 내용이 포함되어야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간단한 앱 소개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선정 배경 및 동기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구현 결과물 및 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 기능</a:t>
            </a:r>
            <a:r>
              <a:rPr lang="en-US" altLang="ko-KR" dirty="0" smtClean="0"/>
              <a:t>, 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스크린 샷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중간 발표 시 계획 대비 달라진 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팀원 작업 내용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소감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0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경은숙</a:t>
            </a:r>
            <a:r>
              <a:rPr lang="en-US" altLang="ko-KR" dirty="0" smtClean="0"/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인구총조사에 나타난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가구의 현황 및 특성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2018.09.28.</a:t>
            </a:r>
            <a:endParaRPr lang="en-US" altLang="ko-KR" dirty="0" smtClean="0"/>
          </a:p>
          <a:p>
            <a:r>
              <a:rPr lang="en-US" altLang="ko-KR" dirty="0" smtClean="0"/>
              <a:t>http://kostat.go.kr/portal/korea/kor_nw/1/2/2/index.board?bmode=read&amp;aSeq=370806&amp;pageNo=1&amp;rowNum=10&amp;amSeq=&amp;sTarget=title&amp;sTxt=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이경아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곽윤영</a:t>
            </a:r>
            <a:r>
              <a:rPr lang="en-US" altLang="ko-KR" dirty="0" smtClean="0"/>
              <a:t>. 1</a:t>
            </a:r>
            <a:r>
              <a:rPr lang="ko-KR" altLang="en-US" dirty="0" smtClean="0"/>
              <a:t>인 가구 </a:t>
            </a:r>
            <a:r>
              <a:rPr lang="ko-KR" altLang="en-US" dirty="0" err="1" smtClean="0"/>
              <a:t>소비행태와</a:t>
            </a:r>
            <a:r>
              <a:rPr lang="ko-KR" altLang="en-US" dirty="0" smtClean="0"/>
              <a:t> 소비자 연구</a:t>
            </a:r>
            <a:r>
              <a:rPr lang="en-US" altLang="ko-KR" dirty="0" smtClean="0"/>
              <a:t>. KCA</a:t>
            </a:r>
            <a:r>
              <a:rPr lang="ko-KR" altLang="en-US" dirty="0" smtClean="0"/>
              <a:t>보고서</a:t>
            </a:r>
            <a:r>
              <a:rPr lang="en-US" altLang="ko-KR" dirty="0" smtClean="0"/>
              <a:t>. 2016.05.23. http://www.kca.go.kr/brd/m_46/view.do?seq=1961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5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자취생들의 식료품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생활용품 등의 구매를 저렴하게 하기 위한 공동구매 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3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여기는 중간평가와 중복되는 내용이므로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중간평가 계획대비 달라진 점을 말하면 좋을 듯</a:t>
            </a:r>
            <a:endParaRPr lang="en-US" altLang="ko-KR" dirty="0" smtClean="0"/>
          </a:p>
          <a:p>
            <a:r>
              <a:rPr lang="ko-KR" altLang="en-US" dirty="0" err="1" smtClean="0"/>
              <a:t>로딩화면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자동로그인 기능이 추가됨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현재까지 구현한 기능이 이것이며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최종발표까지 이런 기능을 구현할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저희가 개발한 진행 결과를 발표하겠습니다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42155-F6CC-4A54-BA45-744E86A11D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6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97440" y="572621"/>
            <a:ext cx="139712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0" y="2520786"/>
            <a:ext cx="12192000" cy="1605280"/>
          </a:xfrm>
          <a:prstGeom prst="rect">
            <a:avLst/>
          </a:prstGeom>
          <a:solidFill>
            <a:srgbClr val="464646"/>
          </a:solidFill>
          <a:ln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749684" y="2686401"/>
            <a:ext cx="1701760" cy="1274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STEP 1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4" hasCustomPrompt="1"/>
          </p:nvPr>
        </p:nvSpPr>
        <p:spPr>
          <a:xfrm>
            <a:off x="3737524" y="2686401"/>
            <a:ext cx="1701760" cy="1274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STEP 2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6725364" y="2686401"/>
            <a:ext cx="1701760" cy="1274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STEP 3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9713204" y="2686401"/>
            <a:ext cx="1701760" cy="1274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STEP 4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623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847026-C543-4EBD-A638-17D1D7F31433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0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365CE7C-CFA6-4E09-931A-A7281AF83953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9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E8094AF-6D77-43E0-BF57-5E8563394DC0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57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0121E5F-AA04-4CF0-AA5E-C605AE3D112B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07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45DAA3E-1084-405B-94C3-CC34433A1F28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9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E09202-EF25-4BB8-AAA9-E87A37507D6E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오각형 3"/>
          <p:cNvSpPr/>
          <p:nvPr userDrawn="1"/>
        </p:nvSpPr>
        <p:spPr>
          <a:xfrm>
            <a:off x="0" y="1446760"/>
            <a:ext cx="4074160" cy="2804160"/>
          </a:xfrm>
          <a:prstGeom prst="homePlate">
            <a:avLst>
              <a:gd name="adj" fmla="val 31522"/>
            </a:avLst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갈매기형 수장 5"/>
          <p:cNvSpPr/>
          <p:nvPr userDrawn="1"/>
        </p:nvSpPr>
        <p:spPr>
          <a:xfrm>
            <a:off x="3444240" y="1442326"/>
            <a:ext cx="1584960" cy="2808593"/>
          </a:xfrm>
          <a:prstGeom prst="chevron">
            <a:avLst>
              <a:gd name="adj" fmla="val 55769"/>
            </a:avLst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5360" y="2183840"/>
            <a:ext cx="269248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목차의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내용</a:t>
            </a:r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7" hasCustomPrompt="1"/>
          </p:nvPr>
        </p:nvSpPr>
        <p:spPr>
          <a:xfrm>
            <a:off x="172680" y="4401786"/>
            <a:ext cx="3901480" cy="17145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0000" indent="-180000" algn="l"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세부 목차의 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83372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696000" y="0"/>
            <a:ext cx="5217120" cy="347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간단한 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순서도: 수동 입력 8"/>
          <p:cNvSpPr/>
          <p:nvPr userDrawn="1"/>
        </p:nvSpPr>
        <p:spPr>
          <a:xfrm rot="5400000" flipH="1">
            <a:off x="1175902" y="-107028"/>
            <a:ext cx="914400" cy="1874206"/>
          </a:xfrm>
          <a:prstGeom prst="flowChartManualInpu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95999" y="385750"/>
            <a:ext cx="1495266" cy="901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sp>
        <p:nvSpPr>
          <p:cNvPr id="11" name="평행 사변형 10"/>
          <p:cNvSpPr/>
          <p:nvPr userDrawn="1"/>
        </p:nvSpPr>
        <p:spPr>
          <a:xfrm>
            <a:off x="2257168" y="364637"/>
            <a:ext cx="675502" cy="914400"/>
          </a:xfrm>
          <a:prstGeom prst="parallelogram">
            <a:avLst>
              <a:gd name="adj" fmla="val 55519"/>
            </a:avLst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256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81480" y="2096561"/>
            <a:ext cx="86664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66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179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762760" y="2488976"/>
            <a:ext cx="8666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en-US" altLang="ko-KR" sz="11500" baseline="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You!</a:t>
            </a:r>
            <a:endParaRPr lang="ko-KR" altLang="en-US" sz="115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328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242290" y="1889276"/>
            <a:ext cx="9707419" cy="1832817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11885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7051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-20320" y="4089522"/>
            <a:ext cx="1224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1441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696000" y="0"/>
            <a:ext cx="5217120" cy="347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간단한 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93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696000" y="36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14720" y="6480000"/>
            <a:ext cx="10800000" cy="0"/>
          </a:xfrm>
          <a:prstGeom prst="line">
            <a:avLst/>
          </a:prstGeom>
          <a:ln w="5080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696000" y="0"/>
            <a:ext cx="5217120" cy="347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간단한 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순서도: 수동 입력 15"/>
          <p:cNvSpPr/>
          <p:nvPr userDrawn="1"/>
        </p:nvSpPr>
        <p:spPr>
          <a:xfrm rot="5400000" flipH="1">
            <a:off x="1175902" y="-107028"/>
            <a:ext cx="914400" cy="1874206"/>
          </a:xfrm>
          <a:prstGeom prst="flowChartManualInpu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 hasCustomPrompt="1"/>
          </p:nvPr>
        </p:nvSpPr>
        <p:spPr>
          <a:xfrm>
            <a:off x="695999" y="385750"/>
            <a:ext cx="1495266" cy="901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sp>
        <p:nvSpPr>
          <p:cNvPr id="19" name="평행 사변형 18"/>
          <p:cNvSpPr/>
          <p:nvPr userDrawn="1"/>
        </p:nvSpPr>
        <p:spPr>
          <a:xfrm>
            <a:off x="2257168" y="364637"/>
            <a:ext cx="675502" cy="914400"/>
          </a:xfrm>
          <a:prstGeom prst="parallelogram">
            <a:avLst>
              <a:gd name="adj" fmla="val 55519"/>
            </a:avLst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6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A0AD96-05BD-4F67-B81D-E2889C82BD95}" type="datetime1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2B120EF-E306-449E-8CE6-BDFB03A7A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94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3" r:id="rId4"/>
    <p:sldLayoutId id="2147483662" r:id="rId5"/>
    <p:sldLayoutId id="2147483649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286250" y="4191000"/>
            <a:ext cx="3954925" cy="495299"/>
          </a:xfrm>
          <a:prstGeom prst="roundRect">
            <a:avLst/>
          </a:prstGeom>
          <a:solidFill>
            <a:srgbClr val="FFD96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64646"/>
                </a:solidFill>
              </a:rPr>
              <a:t>모바일프로그래밍 </a:t>
            </a:r>
            <a:r>
              <a:rPr lang="en-US" altLang="ko-KR" sz="2400" dirty="0" smtClean="0">
                <a:solidFill>
                  <a:srgbClr val="464646"/>
                </a:solidFill>
              </a:rPr>
              <a:t>02</a:t>
            </a:r>
            <a:r>
              <a:rPr lang="ko-KR" altLang="en-US" sz="2400" dirty="0" smtClean="0">
                <a:solidFill>
                  <a:srgbClr val="464646"/>
                </a:solidFill>
              </a:rPr>
              <a:t>분반</a:t>
            </a:r>
            <a:endParaRPr lang="ko-KR" altLang="en-US" sz="2400" dirty="0">
              <a:solidFill>
                <a:srgbClr val="464646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7200" dirty="0" err="1" smtClean="0"/>
              <a:t>자취생존</a:t>
            </a:r>
            <a:endParaRPr lang="ko-KR" altLang="en-US" sz="7200" dirty="0"/>
          </a:p>
        </p:txBody>
      </p:sp>
      <p:sp>
        <p:nvSpPr>
          <p:cNvPr id="5" name="직사각형 4"/>
          <p:cNvSpPr/>
          <p:nvPr/>
        </p:nvSpPr>
        <p:spPr>
          <a:xfrm>
            <a:off x="5035831" y="4877814"/>
            <a:ext cx="245576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2017136075 </a:t>
            </a:r>
            <a:r>
              <a:rPr lang="ko-KR" altLang="en-US" sz="2000" dirty="0" err="1" smtClean="0"/>
              <a:t>이나래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2017136007 </a:t>
            </a:r>
            <a:r>
              <a:rPr lang="ko-KR" altLang="en-US" sz="2000" dirty="0"/>
              <a:t>권정희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2017136128 </a:t>
            </a:r>
            <a:r>
              <a:rPr lang="ko-KR" altLang="en-US" sz="2000" dirty="0" smtClean="0"/>
              <a:t>진이든</a:t>
            </a:r>
            <a:r>
              <a:rPr lang="en-US" altLang="ko-KR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576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1" y="1407145"/>
            <a:ext cx="2868480" cy="47808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100598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20959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설계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4255"/>
            <a:ext cx="7692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+mj-lt"/>
              <a:buAutoNum type="circleNumDbPlain"/>
            </a:pPr>
            <a:r>
              <a:rPr lang="ko-KR" altLang="en-US" dirty="0" smtClean="0"/>
              <a:t>참여한 공동구매의 </a:t>
            </a:r>
            <a:r>
              <a:rPr lang="ko-KR" altLang="en-US" dirty="0"/>
              <a:t>정보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 smtClean="0"/>
              <a:t>참여인원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인당 분배</a:t>
            </a:r>
            <a:r>
              <a:rPr lang="en-US" altLang="ko-KR" dirty="0" smtClean="0"/>
              <a:t>)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</a:p>
          <a:p>
            <a:pPr marL="670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ListView</a:t>
            </a:r>
            <a:r>
              <a:rPr lang="ko-KR" altLang="en-US" dirty="0"/>
              <a:t>를 이용하여 현재 진행중인 공동구매를 나열해준다</a:t>
            </a:r>
            <a:r>
              <a:rPr lang="en-US" altLang="ko-KR" dirty="0"/>
              <a:t>.</a:t>
            </a:r>
          </a:p>
          <a:p>
            <a:pPr marL="670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커스텀한</a:t>
            </a:r>
            <a:r>
              <a:rPr lang="ko-KR" altLang="en-US" dirty="0"/>
              <a:t> 레이아웃을 통해 공동구매의 이미지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참여 인원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인당 </a:t>
            </a:r>
            <a:r>
              <a:rPr lang="ko-KR" altLang="en-US" dirty="0" smtClean="0"/>
              <a:t>분배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</a:t>
            </a:r>
            <a:r>
              <a:rPr lang="ko-KR" altLang="en-US" dirty="0"/>
              <a:t>시간을 출력한다</a:t>
            </a:r>
            <a:r>
              <a:rPr lang="en-US" altLang="ko-KR" dirty="0"/>
              <a:t>. </a:t>
            </a:r>
            <a:r>
              <a:rPr lang="ko-KR" altLang="en-US" dirty="0"/>
              <a:t>참여 인원과 남은 시간은 실시간으로 변동된다</a:t>
            </a:r>
            <a:r>
              <a:rPr lang="en-US" altLang="ko-KR" dirty="0"/>
              <a:t>.</a:t>
            </a:r>
          </a:p>
          <a:p>
            <a:pPr marL="7281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180000" indent="-360000">
              <a:buFont typeface="+mj-ea"/>
              <a:buAutoNum type="circleNumDbPlain"/>
            </a:pPr>
            <a:r>
              <a:rPr lang="ko-KR" altLang="en-US" dirty="0" smtClean="0"/>
              <a:t>자신이 주최한 공동구매의 경우 우측상단에 별을 표기해준다</a:t>
            </a:r>
            <a:r>
              <a:rPr lang="en-US" altLang="ko-KR" dirty="0" smtClean="0"/>
              <a:t>.</a:t>
            </a:r>
          </a:p>
          <a:p>
            <a:pPr marL="180000" indent="-252000">
              <a:buFont typeface="+mj-ea"/>
              <a:buAutoNum type="circleNumDbPlain"/>
            </a:pP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참여한 공동구매 화면</a:t>
            </a:r>
            <a:r>
              <a:rPr lang="en-US" altLang="ko-KR" sz="3200" dirty="0" smtClean="0"/>
              <a:t>( 1 / 2 )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825755" y="1400859"/>
            <a:ext cx="2984242" cy="975755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9755" y="132750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954413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994959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388659" y="1391895"/>
            <a:ext cx="416596" cy="419477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257917" y="132750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043709" y="5730738"/>
            <a:ext cx="491155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1268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1" y="2449966"/>
            <a:ext cx="883920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1" y="1407145"/>
            <a:ext cx="2868480" cy="47808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100598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20959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/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참여한 공동구매 화면</a:t>
            </a:r>
            <a:r>
              <a:rPr lang="en-US" altLang="ko-KR" sz="3200" dirty="0" smtClean="0"/>
              <a:t>( 2 / 2 )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825755" y="1400859"/>
            <a:ext cx="2984242" cy="975755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9755" y="132750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954413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994959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388659" y="1391895"/>
            <a:ext cx="416596" cy="419477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257917" y="132750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043709" y="5730738"/>
            <a:ext cx="491155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1268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36373" y="1414255"/>
            <a:ext cx="76922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+mj-ea"/>
              <a:buAutoNum type="circleNumDbPlain" startAt="3"/>
            </a:pPr>
            <a:r>
              <a:rPr lang="ko-KR" altLang="en-US" dirty="0" err="1"/>
              <a:t>하단바</a:t>
            </a:r>
            <a:r>
              <a:rPr lang="ko-KR" altLang="en-US" dirty="0"/>
              <a:t> 중 홈 아이콘을 누르면 현재 진행중인 공동구매 리스트를 보는 메인 화면으로 이동한다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marL="180000" indent="-360000">
              <a:buFont typeface="+mj-ea"/>
              <a:buAutoNum type="circleNumDbPlain" startAt="4"/>
            </a:pPr>
            <a:r>
              <a:rPr lang="ko-KR" altLang="en-US" dirty="0" err="1"/>
              <a:t>하단바</a:t>
            </a:r>
            <a:r>
              <a:rPr lang="ko-KR" altLang="en-US" dirty="0"/>
              <a:t> 중 </a:t>
            </a:r>
            <a:r>
              <a:rPr lang="ko-KR" altLang="en-US" dirty="0" smtClean="0"/>
              <a:t>나의 공구 아이콘을 </a:t>
            </a:r>
            <a:r>
              <a:rPr lang="ko-KR" altLang="en-US" dirty="0"/>
              <a:t>누르면 현재 참여하고 있는 공동구매 목록을 볼 수 있는 화면으로 이동한다</a:t>
            </a:r>
            <a:r>
              <a:rPr lang="en-US" altLang="ko-KR" dirty="0"/>
              <a:t>.</a:t>
            </a:r>
          </a:p>
          <a:p>
            <a:pPr marL="670950" lvl="3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가장 최근에 눌려진 아이콘의 배경색 및 아이콘 색을 달리하여 지금 보고있는 화면이 무슨 화면인지 표기한다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예시에서는 현재 참여한 공동구매 화면을 보고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180000" indent="-360000">
              <a:buFont typeface="+mj-ea"/>
              <a:buAutoNum type="circleNumDbPlain" startAt="5"/>
            </a:pPr>
            <a:r>
              <a:rPr lang="ko-KR" altLang="en-US" dirty="0" err="1"/>
              <a:t>하단바</a:t>
            </a:r>
            <a:r>
              <a:rPr lang="ko-KR" altLang="en-US" dirty="0"/>
              <a:t> 중 </a:t>
            </a:r>
            <a:r>
              <a:rPr lang="ko-KR" altLang="en-US" dirty="0" err="1"/>
              <a:t>공구등록</a:t>
            </a:r>
            <a:r>
              <a:rPr lang="ko-KR" altLang="en-US" dirty="0"/>
              <a:t> 아이콘을 누르면 사용자가 주최자로서 공동구매를 등록하는 화면으로 이동한다</a:t>
            </a:r>
            <a:r>
              <a:rPr lang="en-US" altLang="ko-KR" dirty="0"/>
              <a:t>.</a:t>
            </a:r>
          </a:p>
          <a:p>
            <a:pPr marL="670950" lvl="3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80000" indent="-252000">
              <a:buFont typeface="+mj-ea"/>
              <a:buAutoNum type="circleNumDbPlain" startAt="3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1" y="2449966"/>
            <a:ext cx="883920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/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상품정보 화면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836373" y="1414255"/>
            <a:ext cx="7578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52000">
              <a:buFont typeface="+mj-lt"/>
              <a:buAutoNum type="circleNumDbPlain"/>
            </a:pPr>
            <a:r>
              <a:rPr lang="ko-KR" altLang="en-US" dirty="0" smtClean="0"/>
              <a:t>공동구매의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공동구매 소개 글</a:t>
            </a:r>
            <a:r>
              <a:rPr lang="en-US" altLang="ko-KR" dirty="0" smtClean="0"/>
              <a:t>)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이미지는 </a:t>
            </a:r>
            <a:r>
              <a:rPr lang="en-US" altLang="ko-KR" dirty="0" err="1" smtClean="0"/>
              <a:t>ImageView</a:t>
            </a:r>
            <a:r>
              <a:rPr lang="ko-KR" altLang="en-US" dirty="0" smtClean="0"/>
              <a:t>로 구현한다</a:t>
            </a:r>
            <a:r>
              <a:rPr lang="en-US" altLang="ko-KR" dirty="0" smtClean="0"/>
              <a:t>.</a:t>
            </a:r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252000">
              <a:buFont typeface="+mj-lt"/>
              <a:buAutoNum type="circleNumDbPlain"/>
            </a:pPr>
            <a:r>
              <a:rPr lang="ko-KR" altLang="en-US" dirty="0" smtClean="0"/>
              <a:t>분배 방법과 분배 일시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분배 장소를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로 출력한다</a:t>
            </a:r>
            <a:r>
              <a:rPr lang="en-US" altLang="ko-KR" dirty="0" smtClean="0"/>
              <a:t>.</a:t>
            </a:r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252000">
              <a:buFont typeface="+mj-lt"/>
              <a:buAutoNum type="circleNumDbPlain"/>
            </a:pPr>
            <a:r>
              <a:rPr lang="ko-KR" altLang="en-US" dirty="0" smtClean="0"/>
              <a:t>분배 장소를 </a:t>
            </a:r>
            <a:r>
              <a:rPr lang="en-US" altLang="ko-KR" dirty="0" smtClean="0"/>
              <a:t>Google Map API</a:t>
            </a:r>
            <a:r>
              <a:rPr lang="ko-KR" altLang="en-US" dirty="0" smtClean="0"/>
              <a:t>를 이용하여 지도에 표시한다</a:t>
            </a:r>
            <a:r>
              <a:rPr lang="en-US" altLang="ko-KR" dirty="0" smtClean="0"/>
              <a:t>.</a:t>
            </a:r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252000">
              <a:buFont typeface="+mj-lt"/>
              <a:buAutoNum type="circleNumDbPlain"/>
            </a:pPr>
            <a:r>
              <a:rPr lang="ko-KR" altLang="en-US" dirty="0" smtClean="0"/>
              <a:t>참여하기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을 누르면</a:t>
            </a:r>
            <a:r>
              <a:rPr lang="en-US" altLang="ko-KR" dirty="0"/>
              <a:t> </a:t>
            </a:r>
            <a:r>
              <a:rPr lang="en-US" altLang="ko-KR" dirty="0" smtClean="0"/>
              <a:t>Intent</a:t>
            </a:r>
            <a:r>
              <a:rPr lang="ko-KR" altLang="en-US" dirty="0"/>
              <a:t>를 생성하여 결제 </a:t>
            </a:r>
            <a:r>
              <a:rPr lang="ko-KR" altLang="en-US" dirty="0" smtClean="0"/>
              <a:t>화면으로 </a:t>
            </a:r>
            <a:r>
              <a:rPr lang="ko-KR" altLang="en-US" dirty="0"/>
              <a:t>넘어간다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252000">
              <a:buFont typeface="+mj-lt"/>
              <a:buAutoNum type="circleNumDbPlain"/>
            </a:pPr>
            <a:endParaRPr lang="en-US" altLang="ko-KR" dirty="0" smtClean="0"/>
          </a:p>
          <a:p>
            <a:pPr marL="180000" indent="-1800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1414255"/>
            <a:ext cx="2869223" cy="47820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51755" y="1423572"/>
            <a:ext cx="2723430" cy="3160670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755" y="4584242"/>
            <a:ext cx="1439753" cy="1113174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63835" y="1423572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717146" y="5758960"/>
            <a:ext cx="1166732" cy="378070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3835" y="4456974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391508" y="4584242"/>
            <a:ext cx="1283677" cy="1113174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91508" y="4456974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564409" y="571543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4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166365" y="1566655"/>
            <a:ext cx="2882924" cy="4782038"/>
            <a:chOff x="865529" y="1414255"/>
            <a:chExt cx="2882924" cy="47820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30" y="1414255"/>
              <a:ext cx="2869223" cy="478203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028700" y="3640073"/>
              <a:ext cx="2611315" cy="1169320"/>
            </a:xfrm>
            <a:prstGeom prst="rect">
              <a:avLst/>
            </a:prstGeom>
            <a:noFill/>
            <a:ln w="3175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50" b="18642"/>
            <a:stretch/>
          </p:blipFill>
          <p:spPr>
            <a:xfrm>
              <a:off x="865529" y="1913948"/>
              <a:ext cx="2869223" cy="197058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60" b="18642"/>
            <a:stretch/>
          </p:blipFill>
          <p:spPr>
            <a:xfrm>
              <a:off x="879230" y="3640072"/>
              <a:ext cx="2869223" cy="1437765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1017929" y="1566655"/>
            <a:ext cx="2882924" cy="4782038"/>
            <a:chOff x="865529" y="1414255"/>
            <a:chExt cx="2882924" cy="478203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30" y="1414255"/>
              <a:ext cx="2869223" cy="4782038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8700" y="3640073"/>
              <a:ext cx="2611315" cy="1169320"/>
            </a:xfrm>
            <a:prstGeom prst="rect">
              <a:avLst/>
            </a:prstGeom>
            <a:noFill/>
            <a:ln w="3175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50" b="18642"/>
            <a:stretch/>
          </p:blipFill>
          <p:spPr>
            <a:xfrm>
              <a:off x="865529" y="1913948"/>
              <a:ext cx="2869223" cy="197058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60" b="18642"/>
            <a:stretch/>
          </p:blipFill>
          <p:spPr>
            <a:xfrm>
              <a:off x="879230" y="3640072"/>
              <a:ext cx="2869223" cy="1437765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/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결제 화면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1004228" y="226190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10400" y="1414256"/>
            <a:ext cx="451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+mj-lt"/>
              <a:buAutoNum type="circleNumDbPlain"/>
            </a:pPr>
            <a:r>
              <a:rPr lang="ko-KR" altLang="en-US" dirty="0" smtClean="0"/>
              <a:t>공동구매 정보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참여인원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분배무게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err="1"/>
              <a:t>TableLayout</a:t>
            </a:r>
            <a:r>
              <a:rPr lang="ko-KR" altLang="en-US" dirty="0"/>
              <a:t>을 이용하여 표로 출력한다</a:t>
            </a:r>
            <a:r>
              <a:rPr lang="en-US" altLang="ko-KR" dirty="0"/>
              <a:t>. </a:t>
            </a:r>
            <a:r>
              <a:rPr lang="ko-KR" altLang="en-US" dirty="0" smtClean="0"/>
              <a:t>남은 </a:t>
            </a:r>
            <a:r>
              <a:rPr lang="ko-KR" altLang="en-US" dirty="0"/>
              <a:t>시간은 실시간으로 변하며 초까지 표시한다</a:t>
            </a:r>
            <a:r>
              <a:rPr lang="en-US" altLang="ko-KR" dirty="0" smtClean="0"/>
              <a:t>.</a:t>
            </a:r>
          </a:p>
          <a:p>
            <a:pPr marL="180000" indent="-360000">
              <a:buFont typeface="+mj-lt"/>
              <a:buAutoNum type="circleNumDbPlain"/>
            </a:pPr>
            <a:endParaRPr lang="en-US" altLang="ko-KR" dirty="0"/>
          </a:p>
          <a:p>
            <a:pPr marL="180000" indent="-360000">
              <a:buFont typeface="+mj-lt"/>
              <a:buAutoNum type="circleNumDbPlain"/>
            </a:pPr>
            <a:r>
              <a:rPr lang="ko-KR" altLang="en-US" dirty="0" smtClean="0"/>
              <a:t>결제를 진행할 수 있는 결제하기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위에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를 이용하여 결제 가격을 표시한다</a:t>
            </a:r>
            <a:r>
              <a:rPr lang="en-US" altLang="ko-KR" dirty="0" smtClean="0"/>
              <a:t>.</a:t>
            </a:r>
          </a:p>
          <a:p>
            <a:pPr marL="180000" indent="-360000">
              <a:buFont typeface="+mj-lt"/>
              <a:buAutoNum type="circleNumDbPlain"/>
            </a:pPr>
            <a:endParaRPr lang="en-US" altLang="ko-KR" dirty="0"/>
          </a:p>
          <a:p>
            <a:pPr marL="180000" indent="-360000">
              <a:buFont typeface="+mj-lt"/>
              <a:buAutoNum type="circleNumDbPlain"/>
            </a:pPr>
            <a:r>
              <a:rPr lang="ko-KR" altLang="en-US" dirty="0"/>
              <a:t>결제하기 </a:t>
            </a:r>
            <a:r>
              <a:rPr lang="en-US" altLang="ko-KR" dirty="0"/>
              <a:t>Button</a:t>
            </a:r>
            <a:r>
              <a:rPr lang="ko-KR" altLang="en-US" dirty="0"/>
              <a:t>을 누르면 </a:t>
            </a:r>
            <a:r>
              <a:rPr lang="en-US" altLang="ko-KR" dirty="0"/>
              <a:t>Dialog</a:t>
            </a:r>
            <a:r>
              <a:rPr lang="ko-KR" altLang="en-US" dirty="0"/>
              <a:t>로 결제 진행을 확인한다</a:t>
            </a:r>
            <a:r>
              <a:rPr lang="en-US" altLang="ko-KR" dirty="0"/>
              <a:t>. OK</a:t>
            </a:r>
            <a:r>
              <a:rPr lang="ko-KR" altLang="en-US" dirty="0"/>
              <a:t>를 누르면 결제 </a:t>
            </a:r>
            <a:r>
              <a:rPr lang="en-US" altLang="ko-KR" dirty="0"/>
              <a:t>API</a:t>
            </a:r>
            <a:r>
              <a:rPr lang="ko-KR" altLang="en-US" dirty="0"/>
              <a:t>로 결제를 진행한다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80000" indent="-360000">
              <a:buFont typeface="+mj-lt"/>
              <a:buAutoNum type="circleNumDbPlain"/>
            </a:pP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208036" y="2460298"/>
            <a:ext cx="2517137" cy="1063730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28194" r="8078" b="48006"/>
          <a:stretch/>
        </p:blipFill>
        <p:spPr>
          <a:xfrm>
            <a:off x="4387165" y="3168985"/>
            <a:ext cx="2412460" cy="113813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832702" y="5658517"/>
            <a:ext cx="1308109" cy="690176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99852" y="5532517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73464" y="3127093"/>
            <a:ext cx="2426161" cy="1180028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61165" y="3042985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1" y="1417872"/>
            <a:ext cx="2881440" cy="48024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/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881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dk1"/>
                </a:solidFill>
                <a:latin typeface="+mj-ea"/>
              </a:rPr>
              <a:t>공동구매 등록 </a:t>
            </a:r>
            <a:r>
              <a:rPr lang="ko-KR" altLang="en-US" sz="3200" dirty="0" smtClean="0">
                <a:solidFill>
                  <a:schemeClr val="dk1"/>
                </a:solidFill>
                <a:latin typeface="+mj-ea"/>
              </a:rPr>
              <a:t>화면</a:t>
            </a:r>
            <a:endParaRPr lang="ko-KR" altLang="en-US" sz="3200" dirty="0"/>
          </a:p>
        </p:txBody>
      </p:sp>
      <p:sp>
        <p:nvSpPr>
          <p:cNvPr id="15" name="직사각형 14"/>
          <p:cNvSpPr/>
          <p:nvPr/>
        </p:nvSpPr>
        <p:spPr>
          <a:xfrm>
            <a:off x="1725938" y="5767752"/>
            <a:ext cx="1166732" cy="378070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99938" y="5653842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36373" y="1414255"/>
            <a:ext cx="7794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+mj-lt"/>
              <a:buAutoNum type="circleNumDbPlain"/>
            </a:pPr>
            <a:r>
              <a:rPr lang="ko-KR" altLang="en-US" dirty="0" smtClean="0"/>
              <a:t>공동구매 </a:t>
            </a:r>
            <a:r>
              <a:rPr lang="ko-KR" altLang="en-US" dirty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가격은 </a:t>
            </a:r>
            <a:r>
              <a:rPr lang="en-US" altLang="ko-KR" dirty="0" err="1" smtClean="0"/>
              <a:t>EditText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마감날짜는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DatePicker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TimePicker</a:t>
            </a:r>
            <a:r>
              <a:rPr lang="ko-KR" altLang="en-US" dirty="0" smtClean="0"/>
              <a:t>로 구현한다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공동구매 가격은 참여 인원과 가격을 통해 자동으로 계산한다</a:t>
            </a:r>
            <a:r>
              <a:rPr lang="en-US" altLang="ko-KR" dirty="0" smtClean="0"/>
              <a:t>.</a:t>
            </a:r>
          </a:p>
          <a:p>
            <a:pPr marL="180000" indent="-360000">
              <a:buFont typeface="+mj-lt"/>
              <a:buAutoNum type="circleNumDbPlain"/>
            </a:pPr>
            <a:endParaRPr lang="en-US" altLang="ko-KR" dirty="0"/>
          </a:p>
          <a:p>
            <a:pPr marL="180000" indent="-360000">
              <a:buFont typeface="+mj-lt"/>
              <a:buAutoNum type="circleNumDbPlain"/>
            </a:pPr>
            <a:r>
              <a:rPr lang="en-US" altLang="ko-KR" dirty="0" smtClean="0"/>
              <a:t>Button</a:t>
            </a:r>
            <a:r>
              <a:rPr lang="ko-KR" altLang="en-US" dirty="0" smtClean="0"/>
              <a:t>을 통해 갤러리에서 공동구매 물품 </a:t>
            </a:r>
            <a:r>
              <a:rPr lang="ko-KR" altLang="en-US" dirty="0"/>
              <a:t>이미지를 </a:t>
            </a:r>
            <a:r>
              <a:rPr lang="en-US" altLang="ko-KR" dirty="0" err="1" smtClean="0"/>
              <a:t>ImageView</a:t>
            </a:r>
            <a:r>
              <a:rPr lang="ko-KR" altLang="en-US" dirty="0" smtClean="0"/>
              <a:t>에 띄운다</a:t>
            </a:r>
            <a:r>
              <a:rPr lang="en-US" altLang="ko-KR" dirty="0"/>
              <a:t>.</a:t>
            </a:r>
          </a:p>
          <a:p>
            <a:pPr marL="180000" indent="-180000">
              <a:buFont typeface="+mj-ea"/>
              <a:buAutoNum type="circleNumDbPlain"/>
            </a:pPr>
            <a:endParaRPr lang="en-US" altLang="ko-KR" dirty="0" smtClean="0"/>
          </a:p>
          <a:p>
            <a:pPr marL="180000" indent="-360000">
              <a:buFont typeface="+mj-ea"/>
              <a:buAutoNum type="circleNumDbPlain"/>
            </a:pPr>
            <a:r>
              <a:rPr lang="ko-KR" altLang="en-US" dirty="0" smtClean="0"/>
              <a:t>분배 방식은 </a:t>
            </a:r>
            <a:r>
              <a:rPr lang="en-US" altLang="ko-KR" dirty="0" err="1" smtClean="0"/>
              <a:t>RadioButton</a:t>
            </a:r>
            <a:r>
              <a:rPr lang="ko-KR" altLang="en-US" dirty="0" smtClean="0"/>
              <a:t>을 통해 선택하며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공동구매 장소와 공동구매 설명은 </a:t>
            </a:r>
            <a:r>
              <a:rPr lang="en-US" altLang="ko-KR" dirty="0" err="1" smtClean="0"/>
              <a:t>EditText</a:t>
            </a:r>
            <a:r>
              <a:rPr lang="ko-KR" altLang="en-US" dirty="0" smtClean="0"/>
              <a:t>로 구현한다</a:t>
            </a:r>
            <a:r>
              <a:rPr lang="en-US" altLang="ko-KR" dirty="0" smtClean="0"/>
              <a:t>.</a:t>
            </a:r>
          </a:p>
          <a:p>
            <a:pPr marL="180000" indent="-360000">
              <a:buFont typeface="+mj-ea"/>
              <a:buAutoNum type="circleNumDbPlain"/>
            </a:pPr>
            <a:endParaRPr lang="en-US" altLang="ko-KR" dirty="0"/>
          </a:p>
          <a:p>
            <a:pPr marL="180000" indent="-360000">
              <a:buFont typeface="+mj-ea"/>
              <a:buAutoNum type="circleNumDbPlain"/>
            </a:pPr>
            <a:r>
              <a:rPr lang="ko-KR" altLang="en-US" dirty="0" smtClean="0"/>
              <a:t>등록하기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을 누르면 </a:t>
            </a:r>
            <a:r>
              <a:rPr lang="en-US" altLang="ko-KR" dirty="0"/>
              <a:t>Intent</a:t>
            </a:r>
            <a:r>
              <a:rPr lang="ko-KR" altLang="en-US" dirty="0"/>
              <a:t>를 생성하여 </a:t>
            </a:r>
            <a:r>
              <a:rPr lang="ko-KR" altLang="en-US" dirty="0" smtClean="0"/>
              <a:t>메인 화면으로 </a:t>
            </a:r>
            <a:r>
              <a:rPr lang="ko-KR" altLang="en-US" dirty="0"/>
              <a:t>넘어간다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등록한</a:t>
            </a:r>
            <a:r>
              <a:rPr lang="en-US" altLang="ko-KR" dirty="0"/>
              <a:t> </a:t>
            </a:r>
            <a:r>
              <a:rPr lang="ko-KR" altLang="en-US" dirty="0" smtClean="0"/>
              <a:t>공동구매 항목이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에 추가된다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980" b="41414"/>
          <a:stretch/>
        </p:blipFill>
        <p:spPr>
          <a:xfrm>
            <a:off x="1234901" y="3242557"/>
            <a:ext cx="2301364" cy="97134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9887" y="1493065"/>
            <a:ext cx="2625491" cy="1752978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9887" y="4213905"/>
            <a:ext cx="2625491" cy="148351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05703" y="4106915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14939" y="3831022"/>
            <a:ext cx="759459" cy="3477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bg1">
                    <a:lumMod val="50000"/>
                  </a:schemeClr>
                </a:solidFill>
              </a:rPr>
              <a:t>사진등록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3988" y="3247334"/>
            <a:ext cx="1830410" cy="966570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6445" y="3227033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881481" y="1414255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07CF64-59C4-4A72-8328-65F3D5B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9EFC1A-C974-4212-B29E-D4389138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/>
              <a:t>구현 결과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D08F7-555F-49BD-8F66-7603EE82B6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506" y="4401786"/>
            <a:ext cx="3901480" cy="1714534"/>
          </a:xfrm>
        </p:spPr>
        <p:txBody>
          <a:bodyPr/>
          <a:lstStyle/>
          <a:p>
            <a:r>
              <a:rPr lang="ko-KR" altLang="en-US" dirty="0" smtClean="0"/>
              <a:t>일정</a:t>
            </a:r>
            <a:endParaRPr lang="en-US" altLang="ko-KR" dirty="0" smtClean="0"/>
          </a:p>
          <a:p>
            <a:r>
              <a:rPr lang="ko-KR" altLang="en-US" dirty="0" smtClean="0"/>
              <a:t>구현 결과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64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19928"/>
              </p:ext>
            </p:extLst>
          </p:nvPr>
        </p:nvGraphicFramePr>
        <p:xfrm>
          <a:off x="736640" y="1360773"/>
          <a:ext cx="10718720" cy="505552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60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812">
                  <a:extLst>
                    <a:ext uri="{9D8B030D-6E8A-4147-A177-3AD203B41FA5}">
                      <a16:colId xmlns:a16="http://schemas.microsoft.com/office/drawing/2014/main" val="3423416974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1124394860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816656992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3490849866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461620025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2376300632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2380685690"/>
                    </a:ext>
                  </a:extLst>
                </a:gridCol>
                <a:gridCol w="924637">
                  <a:extLst>
                    <a:ext uri="{9D8B030D-6E8A-4147-A177-3AD203B41FA5}">
                      <a16:colId xmlns:a16="http://schemas.microsoft.com/office/drawing/2014/main" val="1023738691"/>
                    </a:ext>
                  </a:extLst>
                </a:gridCol>
              </a:tblGrid>
              <a:tr h="36292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9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23695"/>
                  </a:ext>
                </a:extLst>
              </a:tr>
              <a:tr h="4228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j-ea"/>
                          <a:ea typeface="+mj-ea"/>
                        </a:rPr>
                        <a:t>UI</a:t>
                      </a:r>
                      <a:r>
                        <a:rPr lang="en-US" altLang="ko-KR" sz="1400" b="0" baseline="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baseline="0" dirty="0" smtClean="0">
                          <a:latin typeface="+mj-ea"/>
                          <a:ea typeface="+mj-ea"/>
                        </a:rPr>
                        <a:t>설계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15302"/>
                  </a:ext>
                </a:extLst>
              </a:tr>
              <a:tr h="42289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 smtClean="0">
                          <a:latin typeface="+mj-ea"/>
                          <a:ea typeface="+mj-ea"/>
                        </a:rPr>
                        <a:t>액티비티</a:t>
                      </a:r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dirty="0" smtClean="0"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92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어플리케이션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기능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글 등록 기능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참여 기능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48070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취소 기능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513871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+mj-ea"/>
                          <a:ea typeface="+mj-ea"/>
                        </a:rPr>
                        <a:t>결제 기능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387784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연동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47362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서버 연동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5951"/>
                  </a:ext>
                </a:extLst>
              </a:tr>
              <a:tr h="51417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각 기능</a:t>
                      </a:r>
                      <a:r>
                        <a:rPr lang="ko-KR" altLang="en-US" sz="1400" b="0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대화상자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〮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알림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메시지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45655"/>
                  </a:ext>
                </a:extLst>
              </a:tr>
              <a:tr h="42289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400" b="0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커스텀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8373"/>
                  </a:ext>
                </a:extLst>
              </a:tr>
            </a:tbl>
          </a:graphicData>
        </a:graphic>
      </p:graphicFrame>
      <p:sp>
        <p:nvSpPr>
          <p:cNvPr id="13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4069288" y="2117995"/>
            <a:ext cx="889265" cy="158633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 </a:t>
            </a:r>
            <a:r>
              <a:rPr lang="ko-KR" altLang="en-US" sz="2000" dirty="0" smtClean="0"/>
              <a:t>일정</a:t>
            </a:r>
            <a:endParaRPr lang="ko-KR" altLang="en-US" sz="2000" dirty="0"/>
          </a:p>
        </p:txBody>
      </p:sp>
      <p:sp>
        <p:nvSpPr>
          <p:cNvPr id="39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4069287" y="2303797"/>
            <a:ext cx="889265" cy="15631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0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5917919" y="2975910"/>
            <a:ext cx="1776439" cy="170785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1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5909360" y="3153555"/>
            <a:ext cx="1790287" cy="16304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5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98749" y="4683884"/>
            <a:ext cx="2736918" cy="151803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4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4990496" y="2544715"/>
            <a:ext cx="889265" cy="158633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5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4990495" y="2730517"/>
            <a:ext cx="889265" cy="15631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7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5918843" y="3386061"/>
            <a:ext cx="1776439" cy="170785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7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5909360" y="3563706"/>
            <a:ext cx="1790287" cy="16304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8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98749" y="3803141"/>
            <a:ext cx="1776439" cy="170785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9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98749" y="4251844"/>
            <a:ext cx="1776439" cy="170785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1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8686968" y="5542061"/>
            <a:ext cx="1838792" cy="167860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2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9618807" y="6015733"/>
            <a:ext cx="906953" cy="141227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3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88842" y="5130923"/>
            <a:ext cx="2736918" cy="151803"/>
          </a:xfrm>
          <a:prstGeom prst="rightArrow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092494" y="545529"/>
            <a:ext cx="1421425" cy="738664"/>
            <a:chOff x="9803919" y="617566"/>
            <a:chExt cx="1421425" cy="7386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6458A6-C0D1-44D5-B45B-D3CD0D098ACB}"/>
                </a:ext>
              </a:extLst>
            </p:cNvPr>
            <p:cNvGrpSpPr/>
            <p:nvPr/>
          </p:nvGrpSpPr>
          <p:grpSpPr>
            <a:xfrm>
              <a:off x="9808122" y="617566"/>
              <a:ext cx="1417222" cy="738664"/>
              <a:chOff x="7689303" y="923315"/>
              <a:chExt cx="1686136" cy="1001574"/>
            </a:xfrm>
          </p:grpSpPr>
          <p:sp>
            <p:nvSpPr>
              <p:cNvPr id="7" name="오른쪽 화살표 8"/>
              <p:cNvSpPr/>
              <p:nvPr/>
            </p:nvSpPr>
            <p:spPr>
              <a:xfrm>
                <a:off x="7689304" y="952994"/>
                <a:ext cx="360041" cy="213267"/>
              </a:xfrm>
              <a:prstGeom prst="rightArrow">
                <a:avLst/>
              </a:prstGeom>
              <a:solidFill>
                <a:srgbClr val="FFDB01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8" name="오른쪽 화살표 10"/>
              <p:cNvSpPr/>
              <p:nvPr/>
            </p:nvSpPr>
            <p:spPr>
              <a:xfrm>
                <a:off x="7689303" y="1308291"/>
                <a:ext cx="360041" cy="207793"/>
              </a:xfrm>
              <a:prstGeom prst="rightArrow">
                <a:avLst/>
              </a:prstGeom>
              <a:solidFill>
                <a:srgbClr val="FE72AE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013339" y="923315"/>
                <a:ext cx="1362100" cy="1001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+mn-ea"/>
                    <a:ea typeface="+mn-ea"/>
                  </a:rPr>
                  <a:t>계획한 </a:t>
                </a:r>
                <a:r>
                  <a:rPr lang="ko-KR" altLang="en-US" sz="1400" dirty="0" smtClean="0">
                    <a:latin typeface="+mn-ea"/>
                    <a:ea typeface="+mn-ea"/>
                  </a:rPr>
                  <a:t>기간</a:t>
                </a:r>
                <a:endParaRPr lang="en-US" altLang="ko-KR" sz="1400" dirty="0" smtClean="0">
                  <a:latin typeface="+mn-ea"/>
                  <a:ea typeface="+mn-ea"/>
                </a:endParaRPr>
              </a:p>
              <a:p>
                <a:r>
                  <a:rPr lang="ko-KR" altLang="en-US" sz="1400" dirty="0" smtClean="0">
                    <a:latin typeface="+mn-ea"/>
                  </a:rPr>
                  <a:t>진행 중</a:t>
                </a:r>
                <a:endParaRPr lang="en-US" altLang="ko-KR" sz="1400" dirty="0">
                  <a:latin typeface="+mn-ea"/>
                  <a:ea typeface="+mn-ea"/>
                </a:endParaRPr>
              </a:p>
              <a:p>
                <a:r>
                  <a:rPr lang="ko-KR" altLang="en-US" sz="1400" dirty="0" smtClean="0">
                    <a:latin typeface="+mn-ea"/>
                  </a:rPr>
                  <a:t>구현 완료</a:t>
                </a:r>
                <a:endParaRPr lang="en-US" altLang="ko-KR" sz="14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27" name="오른쪽 화살표 10"/>
            <p:cNvSpPr/>
            <p:nvPr/>
          </p:nvSpPr>
          <p:spPr>
            <a:xfrm>
              <a:off x="9803919" y="1156890"/>
              <a:ext cx="302620" cy="15324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</p:grpSp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6830484" y="4862856"/>
            <a:ext cx="2744704" cy="16638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9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68736" y="5274379"/>
            <a:ext cx="2744704" cy="16638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3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81056" y="3983777"/>
            <a:ext cx="2744704" cy="16638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6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7792311" y="4427172"/>
            <a:ext cx="2744704" cy="16638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3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9607084" y="6234952"/>
            <a:ext cx="889265" cy="15631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4" name="오른쪽 화살표 8">
            <a:extLst>
              <a:ext uri="{FF2B5EF4-FFF2-40B4-BE49-F238E27FC236}">
                <a16:creationId xmlns:a16="http://schemas.microsoft.com/office/drawing/2014/main" id="{3CBBDCDB-C45C-4480-A6B3-BD574CAA831A}"/>
              </a:ext>
            </a:extLst>
          </p:cNvPr>
          <p:cNvSpPr/>
          <p:nvPr/>
        </p:nvSpPr>
        <p:spPr>
          <a:xfrm>
            <a:off x="9607084" y="5765799"/>
            <a:ext cx="889265" cy="15631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1" name="직선 연결선 10"/>
          <p:cNvCxnSpPr>
            <a:stCxn id="2" idx="8"/>
          </p:cNvCxnSpPr>
          <p:nvPr/>
        </p:nvCxnSpPr>
        <p:spPr>
          <a:xfrm>
            <a:off x="7748450" y="1333604"/>
            <a:ext cx="6367" cy="50824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형 설명선 1"/>
          <p:cNvSpPr/>
          <p:nvPr/>
        </p:nvSpPr>
        <p:spPr>
          <a:xfrm>
            <a:off x="7200504" y="394986"/>
            <a:ext cx="1136464" cy="810936"/>
          </a:xfrm>
          <a:prstGeom prst="wedgeEllipseCallout">
            <a:avLst>
              <a:gd name="adj1" fmla="val -1785"/>
              <a:gd name="adj2" fmla="val 65745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중간평가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0527359" y="1331732"/>
            <a:ext cx="6367" cy="50824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9967435" y="391803"/>
            <a:ext cx="1136464" cy="810936"/>
          </a:xfrm>
          <a:prstGeom prst="wedgeEllipseCallout">
            <a:avLst>
              <a:gd name="adj1" fmla="val -1785"/>
              <a:gd name="adj2" fmla="val 65745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최종평가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어플리케이션의 이름은 프로젝트 명과 같이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자취생존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인 가구를 </a:t>
            </a:r>
            <a:r>
              <a:rPr lang="ko-KR" altLang="en-US" dirty="0" err="1" smtClean="0"/>
              <a:t>타케팅함으로</a:t>
            </a:r>
            <a:r>
              <a:rPr lang="ko-KR" altLang="en-US" dirty="0" smtClean="0"/>
              <a:t> 아이콘의 이미지는 집 아이콘으로 결정했다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아이콘은 </a:t>
            </a:r>
            <a:r>
              <a:rPr lang="ko-KR" altLang="en-US" dirty="0" err="1" smtClean="0"/>
              <a:t>매니페이스에서</a:t>
            </a:r>
            <a:r>
              <a:rPr lang="ko-KR" altLang="en-US" dirty="0" smtClean="0"/>
              <a:t> 어플리케이션 아이콘의 이미지를 </a:t>
            </a:r>
            <a:r>
              <a:rPr lang="ko-KR" altLang="en-US" dirty="0" err="1" smtClean="0"/>
              <a:t>바꿈으로서</a:t>
            </a:r>
            <a:r>
              <a:rPr lang="ko-KR" altLang="en-US" dirty="0" smtClean="0"/>
              <a:t> 변경했다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29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앱 </a:t>
            </a:r>
            <a:r>
              <a:rPr lang="ko-KR" altLang="en-US" sz="3200" dirty="0" smtClean="0"/>
              <a:t>아이콘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추가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651718" y="5913589"/>
            <a:ext cx="11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앱 아이콘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352" r="8349" b="2531"/>
          <a:stretch/>
        </p:blipFill>
        <p:spPr>
          <a:xfrm>
            <a:off x="1167991" y="1335026"/>
            <a:ext cx="2165768" cy="45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로딩 화면을 초기화면으로 </a:t>
            </a:r>
            <a:r>
              <a:rPr lang="en-US" altLang="ko-KR" dirty="0" smtClean="0"/>
              <a:t>intent filter </a:t>
            </a:r>
            <a:r>
              <a:rPr lang="ko-KR" altLang="en-US" dirty="0" smtClean="0"/>
              <a:t>설정 후 </a:t>
            </a:r>
            <a:r>
              <a:rPr lang="ko-KR" altLang="en-US" dirty="0" err="1" smtClean="0"/>
              <a:t>쓰레드를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 후 로그인화면으로 넘어가도록 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로딩 </a:t>
            </a:r>
            <a:r>
              <a:rPr lang="ko-KR" altLang="en-US" sz="3200" dirty="0" smtClean="0"/>
              <a:t>화면</a:t>
            </a:r>
            <a:r>
              <a:rPr lang="en-US" altLang="ko-KR" sz="3200" dirty="0"/>
              <a:t>(</a:t>
            </a:r>
            <a:r>
              <a:rPr lang="ko-KR" altLang="en-US" sz="3200" dirty="0"/>
              <a:t>추가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651718" y="5913589"/>
            <a:ext cx="11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로딩화면</a:t>
            </a:r>
            <a:endParaRPr lang="ko-KR" altLang="en-US" dirty="0"/>
          </a:p>
        </p:txBody>
      </p:sp>
      <p:pic>
        <p:nvPicPr>
          <p:cNvPr id="6" name="로딩화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637" y="1373502"/>
            <a:ext cx="2506476" cy="45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아이디와 비밀번호를 입력하면 서버로 전송하여 유효성을 확인한다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아이디와 비밀번호가 모두 일치하지 않으면 계정 정보가 존재하지 않는 것으로 판단한다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아이디와 비밀번호 둘 중 하나가 일치하지 않으면 아이디 또는 비밀번호가 틀린 것으로 판단한다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아이디와 비밀번호가 모두 일치하면 </a:t>
            </a:r>
            <a:r>
              <a:rPr lang="ko-KR" altLang="en-US" dirty="0" err="1" smtClean="0"/>
              <a:t>로그인에</a:t>
            </a:r>
            <a:r>
              <a:rPr lang="ko-KR" altLang="en-US" dirty="0" smtClean="0"/>
              <a:t> 성공하고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메인화면으로 이동한다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로그인에</a:t>
            </a:r>
            <a:r>
              <a:rPr lang="ko-KR" altLang="en-US" dirty="0" smtClean="0"/>
              <a:t> 성공하면 파일에 아이디를 입력하여 저장한다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파일에 아이디가 입력되어 있을 시 자동 로그인 되어 메인화면으로 이동한다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4515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로그인 </a:t>
            </a:r>
            <a:r>
              <a:rPr lang="ko-KR" altLang="en-US" sz="3200" dirty="0" smtClean="0"/>
              <a:t>화면</a:t>
            </a:r>
            <a:r>
              <a:rPr lang="en-US" altLang="ko-KR" sz="3200" dirty="0"/>
              <a:t>(</a:t>
            </a:r>
            <a:r>
              <a:rPr lang="ko-KR" altLang="en-US" sz="3200" dirty="0"/>
              <a:t>추가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11703" y="5913589"/>
            <a:ext cx="147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pic>
        <p:nvPicPr>
          <p:cNvPr id="6" name="KakaoTalk_Video_20191219_1353_01_4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634" y="1399306"/>
            <a:ext cx="2590482" cy="45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ADEE9-A056-4219-9614-D3E5406A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18DD1-EFF7-453E-A495-AF48AE305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 1</a:t>
            </a:r>
          </a:p>
          <a:p>
            <a:r>
              <a:rPr lang="ko-KR" altLang="en-US" dirty="0" err="1" smtClean="0"/>
              <a:t>선정배경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645F4-04D0-48C8-AB1B-2741D3310A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5882" y="2686398"/>
            <a:ext cx="1864800" cy="1274051"/>
          </a:xfrm>
        </p:spPr>
        <p:txBody>
          <a:bodyPr>
            <a:normAutofit/>
          </a:bodyPr>
          <a:lstStyle/>
          <a:p>
            <a:r>
              <a:rPr lang="en-US" altLang="ko-KR" dirty="0"/>
              <a:t>STEP 2</a:t>
            </a:r>
          </a:p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E674C2-BA73-4C6E-B515-00B1F8EF9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5120" y="2686398"/>
            <a:ext cx="1701760" cy="1274051"/>
          </a:xfrm>
        </p:spPr>
        <p:txBody>
          <a:bodyPr>
            <a:normAutofit/>
          </a:bodyPr>
          <a:lstStyle/>
          <a:p>
            <a:r>
              <a:rPr lang="en-US" altLang="ko-KR" dirty="0"/>
              <a:t>STEP 3</a:t>
            </a:r>
          </a:p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en-US" altLang="ko-KR" dirty="0" smtClean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322BBD8-7192-42BE-8F04-8FFA4A4D7E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11318" y="2686397"/>
            <a:ext cx="1752891" cy="1274051"/>
          </a:xfrm>
        </p:spPr>
        <p:txBody>
          <a:bodyPr>
            <a:normAutofit/>
          </a:bodyPr>
          <a:lstStyle/>
          <a:p>
            <a:r>
              <a:rPr lang="en-US" altLang="ko-KR" dirty="0"/>
              <a:t>STEP </a:t>
            </a:r>
            <a:r>
              <a:rPr lang="en-US" altLang="ko-KR" dirty="0" smtClean="0"/>
              <a:t>4</a:t>
            </a:r>
          </a:p>
          <a:p>
            <a:r>
              <a:rPr lang="ko-KR" altLang="en-US" dirty="0" smtClean="0"/>
              <a:t>구현 결과 </a:t>
            </a:r>
            <a:endParaRPr lang="en-US" altLang="ko-KR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0322BBD8-7192-42BE-8F04-8FFA4A4D7E4F}"/>
              </a:ext>
            </a:extLst>
          </p:cNvPr>
          <p:cNvSpPr txBox="1">
            <a:spLocks/>
          </p:cNvSpPr>
          <p:nvPr/>
        </p:nvSpPr>
        <p:spPr>
          <a:xfrm>
            <a:off x="9628647" y="2686397"/>
            <a:ext cx="1752891" cy="1274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STEP 5</a:t>
            </a:r>
          </a:p>
          <a:p>
            <a:r>
              <a:rPr lang="ko-KR" altLang="en-US" dirty="0" smtClean="0"/>
              <a:t>마무리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49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861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로그아웃 </a:t>
            </a:r>
            <a:r>
              <a:rPr lang="ko-KR" altLang="en-US" sz="3200" dirty="0" smtClean="0"/>
              <a:t>화면</a:t>
            </a:r>
            <a:r>
              <a:rPr lang="en-US" altLang="ko-KR" sz="3200" dirty="0"/>
              <a:t>(</a:t>
            </a:r>
            <a:r>
              <a:rPr lang="ko-KR" altLang="en-US" sz="3200" dirty="0"/>
              <a:t>추가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398712" y="5913589"/>
            <a:ext cx="17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로그아웃 화면</a:t>
            </a:r>
            <a:endParaRPr lang="ko-KR" altLang="en-US" dirty="0"/>
          </a:p>
        </p:txBody>
      </p:sp>
      <p:pic>
        <p:nvPicPr>
          <p:cNvPr id="4" name="로그아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852" y="1410447"/>
            <a:ext cx="2486044" cy="450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6373" y="1410447"/>
            <a:ext cx="7665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로그아웃은 하기 위해서는 </a:t>
            </a:r>
            <a:r>
              <a:rPr lang="ko-KR" altLang="en-US" dirty="0" err="1" smtClean="0"/>
              <a:t>액션바의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오버플로우</a:t>
            </a:r>
            <a:r>
              <a:rPr lang="ko-KR" altLang="en-US" dirty="0" smtClean="0"/>
              <a:t> 메뉴 중 로그아웃을 클릭하여 로그아웃을 행한다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로그아웃 후에 파일에 아이디를 삭제함으로서 현재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되어있지 않음을 판단할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75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화면의 회원가입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클릭으로 회원가입 화면으로 이동한다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 화면에서는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아이디와 닉네임에 관해서는 중복하지 않도록 검사를 시행한다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칸이 입력되어 있지 않다면 모든 칸을 입력하도록 </a:t>
            </a:r>
            <a:r>
              <a:rPr lang="en-US" altLang="ko-KR" dirty="0" smtClean="0"/>
              <a:t>Dialog</a:t>
            </a:r>
            <a:r>
              <a:rPr lang="ko-KR" altLang="en-US" dirty="0" smtClean="0"/>
              <a:t>를 띄운다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중복 검사를 모두 통과하고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칸이 입력되어 있으면 회원가입이 완료되고 로그인 화면으로 이동한다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861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회원가입 </a:t>
            </a:r>
            <a:r>
              <a:rPr lang="ko-KR" altLang="en-US" sz="3200" dirty="0" smtClean="0"/>
              <a:t>화면</a:t>
            </a:r>
            <a:r>
              <a:rPr lang="en-US" altLang="ko-KR" sz="3200" dirty="0"/>
              <a:t>(</a:t>
            </a:r>
            <a:r>
              <a:rPr lang="ko-KR" altLang="en-US" sz="3200" dirty="0"/>
              <a:t>추가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464811" y="5913589"/>
            <a:ext cx="157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회원가입화면</a:t>
            </a:r>
            <a:endParaRPr lang="ko-KR" altLang="en-US" dirty="0"/>
          </a:p>
        </p:txBody>
      </p:sp>
      <p:pic>
        <p:nvPicPr>
          <p:cNvPr id="9" name="KakaoTalk_Video_20191219_1352_56_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34" y="1365422"/>
            <a:ext cx="2565082" cy="44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구현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화면으로 </a:t>
            </a:r>
            <a:r>
              <a:rPr lang="en-US" altLang="ko-KR" dirty="0" smtClean="0"/>
              <a:t>Custom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를 통해 구현되었다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등록된 공동구매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가 보여진다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쓰레드를</a:t>
            </a:r>
            <a:r>
              <a:rPr lang="ko-KR" altLang="en-US" dirty="0" smtClean="0"/>
              <a:t> 통해 실시간으로 남은 시간이 변경된다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상품은 최근에 올라온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순으로 정렬된다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한번에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개씩 로딩되며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화면을 밑으로 스크롤하면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개씩 추가로 로딩되어 보여진다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화면에서는 자신이 올린 </a:t>
            </a:r>
            <a:r>
              <a:rPr lang="ko-KR" altLang="en-US" dirty="0" err="1" smtClean="0"/>
              <a:t>공구글이더라도</a:t>
            </a:r>
            <a:r>
              <a:rPr lang="ko-KR" altLang="en-US" dirty="0" smtClean="0"/>
              <a:t> 별도로 표기되지 않는다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메인 화면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651718" y="5913589"/>
            <a:ext cx="11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3944" r="34056"/>
          <a:stretch/>
        </p:blipFill>
        <p:spPr>
          <a:xfrm>
            <a:off x="940235" y="1305871"/>
            <a:ext cx="2621280" cy="46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6373" y="1495568"/>
            <a:ext cx="7692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Arial" panose="020B0604020202020204" pitchFamily="34" charset="0"/>
              <a:buChar char="•"/>
            </a:pP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리스트뷰를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ko-KR" altLang="en-US" dirty="0"/>
              <a:t>서버에 </a:t>
            </a:r>
            <a:r>
              <a:rPr lang="en-US" altLang="ko-KR" dirty="0"/>
              <a:t>POST </a:t>
            </a:r>
            <a:r>
              <a:rPr lang="ko-KR" altLang="en-US" dirty="0"/>
              <a:t>방식으로 사용자의 아이디를 전송하여 사용자가 참여한 공동구매 정보만 화면에 출력한다</a:t>
            </a:r>
            <a:r>
              <a:rPr lang="en-US" altLang="ko-KR" dirty="0"/>
              <a:t>.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ko-KR" altLang="en-US" dirty="0"/>
              <a:t>남은 시간은 자동으로 카운트다운 된다</a:t>
            </a:r>
            <a:r>
              <a:rPr lang="en-US" altLang="ko-KR" dirty="0"/>
              <a:t>.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ko-KR" altLang="en-US" dirty="0"/>
              <a:t>주최한 공구의 경우 우측 상단에 별을 출력해준다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참여한 공동구매 화면</a:t>
            </a:r>
            <a:endParaRPr lang="ko-KR" altLang="en-US" sz="3200" dirty="0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구현 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1782" y="5906669"/>
            <a:ext cx="240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참여한 공동구매 화면</a:t>
            </a:r>
            <a:endParaRPr lang="ko-KR" altLang="en-US" dirty="0"/>
          </a:p>
        </p:txBody>
      </p:sp>
      <p:pic>
        <p:nvPicPr>
          <p:cNvPr id="2" name="나의 공구 화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599" y="1369258"/>
            <a:ext cx="2601409" cy="4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6373" y="1495568"/>
            <a:ext cx="7692239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 참여한 상품의 상품정보 화면에서 공동구매를 취소할 수 있다</a:t>
            </a:r>
            <a:r>
              <a:rPr lang="en-US" altLang="ko-KR" dirty="0" smtClean="0"/>
              <a:t>.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공동구매가 종료되지 않은 상품에 한해서 취소 가능하다</a:t>
            </a:r>
            <a:r>
              <a:rPr lang="en-US" altLang="ko-KR" dirty="0" smtClean="0"/>
              <a:t>.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주최자가 공동구매를 취소할 경우 공동구매 참가자의 모든 공동구매가 취소되고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글이 삭제된다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공동구매 취소 화면</a:t>
            </a:r>
            <a:endParaRPr lang="ko-KR" altLang="en-US" sz="3200" dirty="0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구현 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1782" y="5906669"/>
            <a:ext cx="240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공동구매 취소 화면</a:t>
            </a:r>
            <a:endParaRPr lang="ko-KR" altLang="en-US" dirty="0"/>
          </a:p>
        </p:txBody>
      </p:sp>
      <p:pic>
        <p:nvPicPr>
          <p:cNvPr id="2" name="취소하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169" y="1325897"/>
            <a:ext cx="2626269" cy="45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상품에 대한 상세한 정보를 출력하는 화면이다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쓰레드를</a:t>
            </a:r>
            <a:r>
              <a:rPr lang="ko-KR" altLang="en-US" dirty="0"/>
              <a:t> 통해 실시간으로 남은 시간이 변경된다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만일 이미 참여한 공동구매라면 </a:t>
            </a:r>
            <a:r>
              <a:rPr lang="en-US" altLang="ko-KR" dirty="0"/>
              <a:t>“</a:t>
            </a:r>
            <a:r>
              <a:rPr lang="ko-KR" altLang="en-US" dirty="0"/>
              <a:t>취소하기</a:t>
            </a:r>
            <a:r>
              <a:rPr lang="en-US" altLang="ko-KR" dirty="0"/>
              <a:t>“, </a:t>
            </a:r>
            <a:r>
              <a:rPr lang="ko-KR" altLang="en-US" dirty="0"/>
              <a:t>시간이 종료된 공동구매라면 </a:t>
            </a:r>
            <a:r>
              <a:rPr lang="en-US" altLang="ko-KR" dirty="0"/>
              <a:t>“</a:t>
            </a:r>
            <a:r>
              <a:rPr lang="ko-KR" altLang="en-US" dirty="0" err="1"/>
              <a:t>공구종료</a:t>
            </a:r>
            <a:r>
              <a:rPr lang="en-US" altLang="ko-KR" dirty="0"/>
              <a:t>“ </a:t>
            </a:r>
            <a:r>
              <a:rPr lang="ko-KR" altLang="en-US" dirty="0"/>
              <a:t>이외의 경우엔 </a:t>
            </a:r>
            <a:r>
              <a:rPr lang="en-US" altLang="ko-KR" dirty="0"/>
              <a:t>“</a:t>
            </a:r>
            <a:r>
              <a:rPr lang="ko-KR" altLang="en-US" dirty="0"/>
              <a:t>참여하기</a:t>
            </a:r>
            <a:r>
              <a:rPr lang="en-US" altLang="ko-KR" dirty="0"/>
              <a:t>”</a:t>
            </a:r>
            <a:r>
              <a:rPr lang="ko-KR" altLang="en-US" dirty="0"/>
              <a:t>로 버튼의 텍스트가 변경된다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 맵 </a:t>
            </a:r>
            <a:r>
              <a:rPr lang="en-US" altLang="ko-KR" dirty="0"/>
              <a:t>API</a:t>
            </a:r>
            <a:r>
              <a:rPr lang="ko-KR" altLang="en-US" dirty="0"/>
              <a:t>를 통해 분배 장소를 표시해준다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35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상품정보 </a:t>
            </a:r>
            <a:r>
              <a:rPr lang="ko-KR" altLang="en-US" sz="3200" dirty="0" smtClean="0"/>
              <a:t>화면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430814" y="5913589"/>
            <a:ext cx="164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상품정보 화면</a:t>
            </a:r>
            <a:endParaRPr lang="ko-KR" altLang="en-US" dirty="0"/>
          </a:p>
        </p:txBody>
      </p:sp>
      <p:pic>
        <p:nvPicPr>
          <p:cNvPr id="6" name="상품정보화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1733" y="1410447"/>
            <a:ext cx="2598284" cy="45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99" y="385750"/>
            <a:ext cx="1493019" cy="90152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6373" y="1410447"/>
            <a:ext cx="7665345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 결제 </a:t>
            </a:r>
            <a:r>
              <a:rPr lang="en-US" altLang="ko-KR" dirty="0"/>
              <a:t>API</a:t>
            </a:r>
            <a:r>
              <a:rPr lang="ko-KR" altLang="en-US" dirty="0"/>
              <a:t>를 통해 결제 기능을 구현하였다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TEST </a:t>
            </a:r>
            <a:r>
              <a:rPr lang="ko-KR" altLang="en-US" dirty="0"/>
              <a:t>모드로 실제 결제는 이루어지지않지만</a:t>
            </a:r>
            <a:r>
              <a:rPr lang="en-US" altLang="ko-KR" dirty="0"/>
              <a:t>, </a:t>
            </a:r>
            <a:r>
              <a:rPr lang="ko-KR" altLang="en-US" dirty="0"/>
              <a:t>결제까지 필요한 모든 절차를 보여줄 수 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결제가 완료되었다는 안내문구가 뜨면 공동구매에 참여한 것으로 처리하였다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결제를 완료하면 상품정보 화면으로 돌아간다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335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결제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화면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430814" y="5913589"/>
            <a:ext cx="164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참여하기 화면</a:t>
            </a:r>
            <a:endParaRPr lang="ko-KR" altLang="en-US" dirty="0"/>
          </a:p>
        </p:txBody>
      </p:sp>
      <p:pic>
        <p:nvPicPr>
          <p:cNvPr id="6" name="참여하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66" y="1481548"/>
            <a:ext cx="2520417" cy="43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구현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7951" y="5913590"/>
            <a:ext cx="286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상품등록 화면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36373" y="1499709"/>
            <a:ext cx="769223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마감 날짜와 시간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 err="1"/>
              <a:t>참여인원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분배 방식</a:t>
            </a:r>
            <a:r>
              <a:rPr lang="en-US" altLang="ko-KR" dirty="0"/>
              <a:t>, </a:t>
            </a:r>
            <a:r>
              <a:rPr lang="ko-KR" altLang="en-US" dirty="0"/>
              <a:t>만날 장소</a:t>
            </a:r>
            <a:r>
              <a:rPr lang="en-US" altLang="ko-KR" dirty="0"/>
              <a:t>, </a:t>
            </a:r>
            <a:r>
              <a:rPr lang="ko-KR" altLang="en-US" dirty="0" err="1"/>
              <a:t>분배양</a:t>
            </a:r>
            <a:r>
              <a:rPr lang="en-US" altLang="ko-KR" dirty="0"/>
              <a:t>, </a:t>
            </a:r>
            <a:r>
              <a:rPr lang="ko-KR" altLang="en-US" dirty="0"/>
              <a:t>단위</a:t>
            </a:r>
            <a:r>
              <a:rPr lang="en-US" altLang="ko-KR" dirty="0"/>
              <a:t>, </a:t>
            </a:r>
            <a:r>
              <a:rPr lang="ko-KR" altLang="en-US" dirty="0"/>
              <a:t>설명을 입력한다</a:t>
            </a:r>
            <a:r>
              <a:rPr lang="en-US" altLang="ko-KR" dirty="0"/>
              <a:t>.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만날 장소의 경우 주소 </a:t>
            </a:r>
            <a:r>
              <a:rPr lang="en-US" altLang="ko-KR" dirty="0"/>
              <a:t>API</a:t>
            </a:r>
            <a:r>
              <a:rPr lang="ko-KR" altLang="en-US" dirty="0"/>
              <a:t>를 이용하여 주소를 이용하고 </a:t>
            </a:r>
            <a:r>
              <a:rPr lang="ko-KR" altLang="en-US" dirty="0" err="1"/>
              <a:t>상세주소는</a:t>
            </a:r>
            <a:r>
              <a:rPr lang="ko-KR" altLang="en-US" dirty="0"/>
              <a:t> 따로 입력 받는다</a:t>
            </a:r>
            <a:r>
              <a:rPr lang="en-US" altLang="ko-KR" dirty="0"/>
              <a:t>.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등록하기 버튼 클릭 시 서버로 이미지가 업로드 되고</a:t>
            </a:r>
            <a:r>
              <a:rPr lang="en-US" altLang="ko-KR" dirty="0"/>
              <a:t> </a:t>
            </a:r>
            <a:r>
              <a:rPr lang="ko-KR" altLang="en-US" dirty="0"/>
              <a:t>데이터 베이스에 </a:t>
            </a:r>
            <a:r>
              <a:rPr lang="ko-KR" altLang="en-US" dirty="0" err="1"/>
              <a:t>게시글</a:t>
            </a:r>
            <a:r>
              <a:rPr lang="ko-KR" altLang="en-US" dirty="0"/>
              <a:t> 정보와 참여 정보가 입력된다</a:t>
            </a:r>
            <a:r>
              <a:rPr lang="en-US" altLang="ko-KR" dirty="0"/>
              <a:t>.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등록하기 버튼 클릭 시 상품 등록 화면은 초기화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80000" indent="-3600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상품등록 화면</a:t>
            </a:r>
            <a:endParaRPr lang="ko-KR" altLang="en-US" sz="3200" dirty="0"/>
          </a:p>
        </p:txBody>
      </p:sp>
      <p:pic>
        <p:nvPicPr>
          <p:cNvPr id="2" name="공구등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551" y="1325897"/>
            <a:ext cx="2630237" cy="45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07CF64-59C4-4A72-8328-65F3D5B0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9EFC1A-C974-4212-B29E-D4389138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D08F7-555F-49BD-8F66-7603EE82B6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506" y="4401786"/>
            <a:ext cx="3901480" cy="1714534"/>
          </a:xfrm>
        </p:spPr>
        <p:txBody>
          <a:bodyPr/>
          <a:lstStyle/>
          <a:p>
            <a:r>
              <a:rPr lang="ko-KR" altLang="en-US" dirty="0" err="1" smtClean="0"/>
              <a:t>최종평가</a:t>
            </a:r>
            <a:r>
              <a:rPr lang="ko-KR" altLang="en-US" dirty="0" smtClean="0"/>
              <a:t> 역할 분담</a:t>
            </a:r>
            <a:endParaRPr lang="en-US" altLang="ko-KR" dirty="0" smtClean="0"/>
          </a:p>
          <a:p>
            <a:r>
              <a:rPr lang="ko-KR" altLang="en-US" dirty="0" smtClean="0"/>
              <a:t>소감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en-US" altLang="ko-KR" dirty="0" smtClean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최종 평가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역할 분담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69950"/>
              </p:ext>
            </p:extLst>
          </p:nvPr>
        </p:nvGraphicFramePr>
        <p:xfrm>
          <a:off x="2995636" y="417411"/>
          <a:ext cx="7141268" cy="600431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213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8261">
                  <a:extLst>
                    <a:ext uri="{9D8B030D-6E8A-4147-A177-3AD203B41FA5}">
                      <a16:colId xmlns:a16="http://schemas.microsoft.com/office/drawing/2014/main" val="1124394860"/>
                    </a:ext>
                  </a:extLst>
                </a:gridCol>
              </a:tblGrid>
              <a:tr h="344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latin typeface="+mj-ea"/>
                          <a:ea typeface="+mj-ea"/>
                        </a:rPr>
                        <a:t>이나래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상품정보 화면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참여기능 구현</a:t>
                      </a:r>
                      <a:endParaRPr lang="en-US" altLang="ko-KR" sz="1100" dirty="0" smtClean="0"/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구글 맵 </a:t>
                      </a:r>
                      <a:r>
                        <a:rPr lang="en-US" altLang="ko-KR" sz="1100" dirty="0" smtClean="0"/>
                        <a:t>API </a:t>
                      </a:r>
                      <a:r>
                        <a:rPr lang="ko-KR" altLang="en-US" sz="1100" dirty="0" smtClean="0"/>
                        <a:t>연동</a:t>
                      </a:r>
                      <a:endParaRPr lang="en-US" altLang="ko-KR" sz="11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서버에 </a:t>
                      </a:r>
                      <a:r>
                        <a:rPr lang="ko-KR" altLang="en-US" sz="1100" dirty="0" err="1" smtClean="0"/>
                        <a:t>공구등록</a:t>
                      </a:r>
                      <a:r>
                        <a:rPr lang="ko-KR" altLang="en-US" sz="1100" dirty="0" smtClean="0"/>
                        <a:t> 정보 넣기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실시간 시간 처리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시간 제어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코드 통합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err="1" smtClean="0"/>
                        <a:t>커스텀</a:t>
                      </a:r>
                      <a:endParaRPr lang="en-US" altLang="ko-KR" sz="1100" dirty="0" smtClean="0"/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15302"/>
                  </a:ext>
                </a:extLst>
              </a:tr>
              <a:tr h="15087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권정희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공동구매 등록 화면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결제 화면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구현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공동구매 등록 기능 구현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서버 구축 및 전반적인 </a:t>
                      </a:r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및 </a:t>
                      </a:r>
                      <a:r>
                        <a:rPr lang="en-US" altLang="ko-KR" sz="1100" dirty="0" smtClean="0"/>
                        <a:t>PHP </a:t>
                      </a:r>
                      <a:r>
                        <a:rPr lang="ko-KR" altLang="en-US" sz="1100" dirty="0" smtClean="0"/>
                        <a:t>코드 작성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서버로 이미지 업로드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서버로부터 이미지 다운로드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로그인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회원가입 기능 구현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/>
                        <a:t>주소 </a:t>
                      </a:r>
                      <a:r>
                        <a:rPr lang="en-US" altLang="ko-KR" sz="1100" dirty="0" smtClean="0"/>
                        <a:t>API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4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진이든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메인화면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참여한 공동구매 화면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전체적인 개발 틀 구현 </a:t>
                      </a:r>
                      <a:endParaRPr lang="en-US" altLang="ko-KR" sz="1100" dirty="0" smtClean="0"/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커스텀</a:t>
                      </a:r>
                      <a:r>
                        <a:rPr lang="ko-KR" altLang="en-US" sz="1100" dirty="0" smtClean="0"/>
                        <a:t> 리스트 뷰 및 어댑터 구현</a:t>
                      </a:r>
                      <a:endParaRPr lang="en-US" altLang="ko-KR" sz="1100" dirty="0" smtClean="0"/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하단바</a:t>
                      </a:r>
                      <a:r>
                        <a:rPr lang="ko-KR" altLang="en-US" sz="1100" dirty="0" smtClean="0"/>
                        <a:t> 기능 구현</a:t>
                      </a:r>
                      <a:endParaRPr lang="en-US" altLang="ko-KR" sz="1100" dirty="0" smtClean="0"/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전체적인 </a:t>
                      </a:r>
                      <a:r>
                        <a:rPr lang="en-US" altLang="ko-KR" sz="1100" dirty="0" smtClean="0"/>
                        <a:t>fragment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로그아웃 및 자동 로그인 기능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메인화면과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마이페이지</a:t>
                      </a:r>
                      <a:r>
                        <a:rPr lang="ko-KR" altLang="en-US" sz="1100" dirty="0" smtClean="0"/>
                        <a:t> 구현</a:t>
                      </a: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데이터베이스 읽어와 </a:t>
                      </a:r>
                      <a:r>
                        <a:rPr lang="ko-KR" altLang="en-US" sz="1100" dirty="0" err="1" smtClean="0"/>
                        <a:t>리스트뷰에</a:t>
                      </a:r>
                      <a:r>
                        <a:rPr lang="ko-KR" altLang="en-US" sz="1100" dirty="0" smtClean="0"/>
                        <a:t> 적용하기</a:t>
                      </a: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리스트뷰</a:t>
                      </a:r>
                      <a:r>
                        <a:rPr lang="ko-KR" altLang="en-US" sz="1100" dirty="0" smtClean="0"/>
                        <a:t> 스크롤 로딩 기능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상세페이지 구현</a:t>
                      </a: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데이터베이스 읽어와 상세페이지에 적용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남은 시간 계산 구현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정렬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결제 </a:t>
                      </a:r>
                      <a:r>
                        <a:rPr lang="en-US" altLang="ko-KR" sz="1100" dirty="0" smtClean="0"/>
                        <a:t>API </a:t>
                      </a:r>
                      <a:r>
                        <a:rPr lang="ko-KR" altLang="en-US" sz="1100" dirty="0" smtClean="0"/>
                        <a:t>구현</a:t>
                      </a:r>
                      <a:endParaRPr lang="en-US" altLang="ko-KR" sz="1100" dirty="0" smtClean="0"/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830D0F-8658-4CC2-A8DD-B06DBB16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1F186A-C8AF-4CE6-AACA-F4446549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err="1" smtClean="0"/>
              <a:t>선정배경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0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en-US" altLang="ko-KR" dirty="0" smtClean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소감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85777"/>
              </p:ext>
            </p:extLst>
          </p:nvPr>
        </p:nvGraphicFramePr>
        <p:xfrm>
          <a:off x="2999132" y="413580"/>
          <a:ext cx="7141268" cy="599694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213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8261">
                  <a:extLst>
                    <a:ext uri="{9D8B030D-6E8A-4147-A177-3AD203B41FA5}">
                      <a16:colId xmlns:a16="http://schemas.microsoft.com/office/drawing/2014/main" val="1124394860"/>
                    </a:ext>
                  </a:extLst>
                </a:gridCol>
              </a:tblGrid>
              <a:tr h="377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소감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latin typeface="+mj-ea"/>
                          <a:ea typeface="+mj-ea"/>
                        </a:rPr>
                        <a:t>이나래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처음으로 서버와 데이터베이스를 사용하는 안드로이드 어플리케이션을 제작하면서 개발자로서 좀 더 성장하는 계기가 된 것 같다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처음으로 서버에 데이터를 올렸을 때 그 기쁨을 잊을 수 없을 것 같다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또한 강의시간에 배운 </a:t>
                      </a:r>
                      <a:r>
                        <a:rPr lang="en-US" altLang="ko-KR" sz="1300" dirty="0" err="1" smtClean="0">
                          <a:latin typeface="+mj-ea"/>
                          <a:ea typeface="+mj-ea"/>
                        </a:rPr>
                        <a:t>AsyncTask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1300" dirty="0" err="1" smtClean="0">
                          <a:latin typeface="+mj-ea"/>
                          <a:ea typeface="+mj-ea"/>
                        </a:rPr>
                        <a:t>TimeTask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등의 내용을 직접 코드에 활용하는 것이 매우 신선하고 그 덕분에 머릿속에 잘 기억하게 되었다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이번 프로젝트를 원하는 기대만큼 끌어올릴 수 있었던 것은 책임감 있고 성실히 임해준 조원들의 공이 크다고 생각한다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300" kern="1200" baseline="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15302"/>
                  </a:ext>
                </a:extLst>
              </a:tr>
              <a:tr h="17289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권정희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이번 팀프로젝트를 수행하면서 가장 크게 겪었던 고난은 서버와 연동하는 것이었다</a:t>
                      </a:r>
                      <a:r>
                        <a:rPr lang="en-US" altLang="ko-KR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300" b="0" kern="1200" dirty="0" err="1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웹프로젝트</a:t>
                      </a:r>
                      <a:r>
                        <a:rPr lang="ko-KR" altLang="en-US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수업 때의 경험으로 서버 구축은 해본 경험이 있었지만 여러 대가 통신하도록 한 적은 없어서 검색의 힘을 빌려 구축할 수 있었다</a:t>
                      </a:r>
                      <a:r>
                        <a:rPr lang="en-US" altLang="ko-KR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팀원들과 기능 하나하나에 대해 조율해가며 서로의 이해를 일치시키는 과정도 경험할 수 있어 협업에 대한 교훈과 지식을 얻을 수 있었다</a:t>
                      </a:r>
                      <a:r>
                        <a:rPr lang="en-US" altLang="ko-KR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또 강의 때 배우지 않은 서버 구축 등을 경험할 수 있어 한 단계 성장할 수 있는 프로젝트였던 것 같다</a:t>
                      </a:r>
                      <a:r>
                        <a:rPr lang="en-US" altLang="ko-KR" sz="13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300" b="0" kern="1200" baseline="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진이든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이번 과제를 하면서 가장 아쉬웠던 것은 다른 과목의 일정으로 인해 시간이 부족했던 것이다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또한 안드로이드 스튜디오 에뮬레이터의 잦은 오류로 시간을 허비는 일이 허다했다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그런 면에 있어 안드로이드 프로그래밍 수업을 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java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가 아닌 </a:t>
                      </a:r>
                      <a:r>
                        <a:rPr lang="en-US" altLang="ko-KR" sz="1300" dirty="0" err="1" smtClean="0">
                          <a:latin typeface="+mj-ea"/>
                          <a:ea typeface="+mj-ea"/>
                        </a:rPr>
                        <a:t>Kotlin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으로 진행했다면 좋았을 것이다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최신 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나 기능들이 </a:t>
                      </a:r>
                      <a:r>
                        <a:rPr lang="en-US" altLang="ko-KR" sz="1300" dirty="0" err="1" smtClean="0">
                          <a:latin typeface="+mj-ea"/>
                          <a:ea typeface="+mj-ea"/>
                        </a:rPr>
                        <a:t>Kotlin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에서만 지원하는 경우가 많아 개발하기 힘들었다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또한 수업에서 가르쳐주신 내용이 다소 옛날 것이 많아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최신 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등에서 지원하지 않는 경우도 있었다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다음에 수업을 진행하신다면 </a:t>
                      </a:r>
                      <a:r>
                        <a:rPr lang="en-US" altLang="ko-KR" sz="1300" dirty="0" err="1" smtClean="0">
                          <a:latin typeface="+mj-ea"/>
                          <a:ea typeface="+mj-ea"/>
                        </a:rPr>
                        <a:t>Kotlin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으로 진행해도 좋을 것 같다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300" dirty="0" err="1" smtClean="0">
                          <a:latin typeface="+mj-ea"/>
                          <a:ea typeface="+mj-ea"/>
                        </a:rPr>
                        <a:t>프론트엔드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 개발을 하며 개발한 것이 바로바로 적용되어 </a:t>
                      </a:r>
                      <a:r>
                        <a:rPr lang="ko-KR" altLang="en-US" sz="1300" dirty="0" err="1" smtClean="0">
                          <a:latin typeface="+mj-ea"/>
                          <a:ea typeface="+mj-ea"/>
                        </a:rPr>
                        <a:t>재밌었다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 iOS</a:t>
                      </a:r>
                      <a:r>
                        <a:rPr lang="ko-KR" altLang="en-US" sz="1300" dirty="0" smtClean="0">
                          <a:latin typeface="+mj-ea"/>
                          <a:ea typeface="+mj-ea"/>
                        </a:rPr>
                        <a:t>개발도 배워보고 싶다</a:t>
                      </a:r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3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9066" marR="99066" marT="45689" marB="45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5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4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선정배경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7099" y="385750"/>
            <a:ext cx="83851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통계청에 </a:t>
            </a:r>
            <a:r>
              <a:rPr lang="ko-KR" altLang="en-US" dirty="0"/>
              <a:t>따르면 우리나라 </a:t>
            </a:r>
            <a:r>
              <a:rPr lang="en-US" altLang="ko-KR" dirty="0"/>
              <a:t>1</a:t>
            </a:r>
            <a:r>
              <a:rPr lang="ko-KR" altLang="en-US" dirty="0"/>
              <a:t>인 가구 비중은 매년 빠르게 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422</a:t>
            </a:r>
            <a:r>
              <a:rPr lang="ko-KR" altLang="en-US" dirty="0"/>
              <a:t>만 가구로 전체 가구 수의 </a:t>
            </a:r>
            <a:r>
              <a:rPr lang="en-US" altLang="ko-KR" dirty="0"/>
              <a:t>23.9%</a:t>
            </a:r>
            <a:r>
              <a:rPr lang="ko-KR" altLang="en-US" dirty="0"/>
              <a:t>였던 </a:t>
            </a:r>
            <a:r>
              <a:rPr lang="en-US" altLang="ko-KR" dirty="0"/>
              <a:t>1</a:t>
            </a:r>
            <a:r>
              <a:rPr lang="ko-KR" altLang="en-US" dirty="0"/>
              <a:t>인 가구는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560</a:t>
            </a:r>
            <a:r>
              <a:rPr lang="ko-KR" altLang="en-US" dirty="0"/>
              <a:t>만 가구로 </a:t>
            </a:r>
            <a:r>
              <a:rPr lang="en-US" altLang="ko-KR" dirty="0"/>
              <a:t>100</a:t>
            </a:r>
            <a:r>
              <a:rPr lang="ko-KR" altLang="en-US" dirty="0"/>
              <a:t>만 가구 이상 늘며 전체의 </a:t>
            </a:r>
            <a:r>
              <a:rPr lang="en-US" altLang="ko-KR" dirty="0" smtClean="0"/>
              <a:t>28.6%</a:t>
            </a:r>
            <a:r>
              <a:rPr lang="ko-KR" altLang="en-US" dirty="0"/>
              <a:t>를 </a:t>
            </a:r>
            <a:r>
              <a:rPr lang="ko-KR" altLang="en-US" dirty="0" smtClean="0"/>
              <a:t>차지함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2045</a:t>
            </a:r>
            <a:r>
              <a:rPr lang="ko-KR" altLang="en-US" dirty="0"/>
              <a:t>년에는 </a:t>
            </a:r>
            <a:r>
              <a:rPr lang="en-US" altLang="ko-KR" dirty="0"/>
              <a:t>1</a:t>
            </a:r>
            <a:r>
              <a:rPr lang="ko-KR" altLang="en-US" dirty="0"/>
              <a:t>인 가구 수가 </a:t>
            </a:r>
            <a:r>
              <a:rPr lang="en-US" altLang="ko-KR" dirty="0"/>
              <a:t>809</a:t>
            </a:r>
            <a:r>
              <a:rPr lang="ko-KR" altLang="en-US" dirty="0"/>
              <a:t>만</a:t>
            </a:r>
            <a:r>
              <a:rPr lang="en-US" altLang="ko-KR" dirty="0"/>
              <a:t>3000</a:t>
            </a:r>
            <a:r>
              <a:rPr lang="ko-KR" altLang="en-US" dirty="0"/>
              <a:t>가구로 전체 가구 수의 </a:t>
            </a:r>
            <a:r>
              <a:rPr lang="en-US" altLang="ko-KR" dirty="0"/>
              <a:t>3</a:t>
            </a:r>
            <a:r>
              <a:rPr lang="ko-KR" altLang="en-US" dirty="0"/>
              <a:t>분의 </a:t>
            </a:r>
            <a:r>
              <a:rPr lang="en-US" altLang="ko-KR" dirty="0"/>
              <a:t>1 </a:t>
            </a:r>
            <a:r>
              <a:rPr lang="ko-KR" altLang="en-US" dirty="0"/>
              <a:t>이상이 될 것으로 </a:t>
            </a:r>
            <a:r>
              <a:rPr lang="ko-KR" altLang="en-US" dirty="0" smtClean="0"/>
              <a:t>전망됨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933" y="2685227"/>
            <a:ext cx="6316135" cy="3559340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96000" y="173563"/>
            <a:ext cx="183384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ko-KR" altLang="en-US" sz="2000" dirty="0" smtClean="0"/>
              <a:t>인 가구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886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선정배경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4405" y="385606"/>
            <a:ext cx="8379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/>
              <a:t>인 가구로 겪는 </a:t>
            </a:r>
            <a:r>
              <a:rPr lang="ko-KR" altLang="en-US" dirty="0" smtClean="0"/>
              <a:t>어려움</a:t>
            </a:r>
            <a:r>
              <a:rPr lang="en-US" altLang="ko-KR" dirty="0"/>
              <a:t> </a:t>
            </a:r>
            <a:r>
              <a:rPr lang="ko-KR" altLang="en-US" dirty="0" smtClean="0"/>
              <a:t>애로사항에 대해 </a:t>
            </a:r>
            <a:r>
              <a:rPr lang="en-US" altLang="ko-KR" dirty="0" smtClean="0"/>
              <a:t>‘</a:t>
            </a:r>
            <a:r>
              <a:rPr lang="ko-KR" altLang="en-US" dirty="0" err="1"/>
              <a:t>소용량</a:t>
            </a:r>
            <a:r>
              <a:rPr lang="en-US" altLang="ko-KR" dirty="0"/>
              <a:t>/</a:t>
            </a:r>
            <a:r>
              <a:rPr lang="ko-KR" altLang="en-US" dirty="0" err="1"/>
              <a:t>소포장</a:t>
            </a:r>
            <a:r>
              <a:rPr lang="en-US" altLang="ko-KR" dirty="0"/>
              <a:t>/</a:t>
            </a:r>
            <a:r>
              <a:rPr lang="ko-KR" altLang="en-US" dirty="0"/>
              <a:t>소형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종류가 </a:t>
            </a:r>
            <a:r>
              <a:rPr lang="ko-KR" altLang="en-US" dirty="0"/>
              <a:t>다양하지 </a:t>
            </a:r>
            <a:r>
              <a:rPr lang="ko-KR" altLang="en-US" dirty="0" smtClean="0"/>
              <a:t>않다' 는 응답이 </a:t>
            </a:r>
            <a:r>
              <a:rPr lang="en-US" altLang="ko-KR" dirty="0" smtClean="0"/>
              <a:t>70.4%</a:t>
            </a:r>
            <a:r>
              <a:rPr lang="ko-KR" altLang="en-US" dirty="0" smtClean="0"/>
              <a:t>로 가장 많이 차지함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‘</a:t>
            </a:r>
            <a:r>
              <a:rPr lang="ko-KR" altLang="en-US" dirty="0"/>
              <a:t>일반 </a:t>
            </a:r>
            <a:r>
              <a:rPr lang="ko-KR" altLang="en-US" dirty="0" smtClean="0"/>
              <a:t>제품에 </a:t>
            </a:r>
            <a:r>
              <a:rPr lang="ko-KR" altLang="en-US" dirty="0"/>
              <a:t>비해 </a:t>
            </a:r>
            <a:r>
              <a:rPr lang="ko-KR" altLang="en-US" dirty="0" err="1"/>
              <a:t>소용량</a:t>
            </a:r>
            <a:r>
              <a:rPr lang="en-US" altLang="ko-KR" dirty="0"/>
              <a:t>/</a:t>
            </a:r>
            <a:r>
              <a:rPr lang="ko-KR" altLang="en-US" dirty="0" err="1"/>
              <a:t>소포장</a:t>
            </a:r>
            <a:r>
              <a:rPr lang="en-US" altLang="ko-KR" dirty="0"/>
              <a:t>/</a:t>
            </a:r>
            <a:r>
              <a:rPr lang="ko-KR" altLang="en-US" dirty="0"/>
              <a:t>소형 </a:t>
            </a:r>
            <a:r>
              <a:rPr lang="ko-KR" altLang="en-US" dirty="0" smtClean="0"/>
              <a:t>제품</a:t>
            </a:r>
            <a:r>
              <a:rPr lang="en-US" altLang="ko-KR" dirty="0"/>
              <a:t> </a:t>
            </a:r>
            <a:r>
              <a:rPr lang="ko-KR" altLang="en-US" dirty="0" smtClean="0"/>
              <a:t>가격 </a:t>
            </a:r>
            <a:r>
              <a:rPr lang="ko-KR" altLang="en-US" dirty="0"/>
              <a:t>책정이 불합리하다</a:t>
            </a:r>
            <a:r>
              <a:rPr lang="ko-KR" altLang="en-US" dirty="0" smtClean="0"/>
              <a:t>’ 는 </a:t>
            </a:r>
            <a:r>
              <a:rPr lang="ko-KR" altLang="en-US" dirty="0"/>
              <a:t>응답이 </a:t>
            </a:r>
            <a:r>
              <a:rPr lang="en-US" altLang="ko-KR" dirty="0"/>
              <a:t>59.2</a:t>
            </a:r>
            <a:r>
              <a:rPr lang="en-US" altLang="ko-KR" dirty="0" smtClean="0"/>
              <a:t>% </a:t>
            </a:r>
            <a:r>
              <a:rPr lang="ko-KR" altLang="en-US" dirty="0" smtClean="0"/>
              <a:t>차지함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err="1"/>
              <a:t>소용량</a:t>
            </a:r>
            <a:r>
              <a:rPr lang="en-US" altLang="ko-KR" dirty="0"/>
              <a:t>/</a:t>
            </a:r>
            <a:r>
              <a:rPr lang="ko-KR" altLang="en-US" dirty="0" err="1"/>
              <a:t>소포장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소형 제품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판매처가 다양하지 </a:t>
            </a:r>
            <a:r>
              <a:rPr lang="ko-KR" altLang="en-US" dirty="0"/>
              <a:t>않다</a:t>
            </a:r>
            <a:r>
              <a:rPr lang="ko-KR" altLang="en-US" dirty="0" smtClean="0"/>
              <a:t>’ 는 응답이 </a:t>
            </a:r>
            <a:r>
              <a:rPr lang="en-US" altLang="ko-KR" dirty="0" smtClean="0"/>
              <a:t>31.2%, ‘</a:t>
            </a:r>
            <a:r>
              <a:rPr lang="ko-KR" altLang="en-US" dirty="0" err="1"/>
              <a:t>소용량</a:t>
            </a:r>
            <a:r>
              <a:rPr lang="en-US" altLang="ko-KR" dirty="0"/>
              <a:t>/</a:t>
            </a:r>
            <a:r>
              <a:rPr lang="ko-KR" altLang="en-US" dirty="0" err="1"/>
              <a:t>소포장</a:t>
            </a:r>
            <a:r>
              <a:rPr lang="en-US" altLang="ko-KR" dirty="0"/>
              <a:t>/</a:t>
            </a:r>
            <a:r>
              <a:rPr lang="ko-KR" altLang="en-US" dirty="0"/>
              <a:t>소형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구매정보가</a:t>
            </a:r>
            <a:r>
              <a:rPr lang="ko-KR" altLang="en-US" dirty="0" smtClean="0"/>
              <a:t> 부족하다’ 는 </a:t>
            </a:r>
            <a:r>
              <a:rPr lang="en-US" altLang="ko-KR" dirty="0" smtClean="0"/>
              <a:t>16.7%</a:t>
            </a:r>
            <a:r>
              <a:rPr lang="ko-KR" altLang="en-US" dirty="0" smtClean="0"/>
              <a:t>를 차지함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49594" y="5570852"/>
            <a:ext cx="98928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즉 </a:t>
            </a:r>
            <a:r>
              <a:rPr lang="en-US" altLang="ko-KR" sz="2400" b="1" dirty="0" smtClean="0"/>
              <a:t>1</a:t>
            </a:r>
            <a:r>
              <a:rPr lang="ko-KR" altLang="en-US" sz="2400" b="1" dirty="0"/>
              <a:t>인 가구 소비생활에 </a:t>
            </a:r>
            <a:r>
              <a:rPr lang="ko-KR" altLang="en-US" sz="2400" b="1" dirty="0" smtClean="0"/>
              <a:t>있어 제품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서비스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및 </a:t>
            </a:r>
            <a:r>
              <a:rPr lang="ko-KR" altLang="en-US" sz="2400" b="1" dirty="0"/>
              <a:t>판매처의 </a:t>
            </a:r>
            <a:r>
              <a:rPr lang="ko-KR" altLang="en-US" sz="2400" b="1" dirty="0" smtClean="0"/>
              <a:t>제약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불합리한 가격구조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소비관련 정보부족 등의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문제를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겪는 </a:t>
            </a:r>
            <a:r>
              <a:rPr lang="ko-KR" altLang="en-US" sz="2400" b="1" dirty="0"/>
              <a:t>것으로 조사됨</a:t>
            </a:r>
          </a:p>
          <a:p>
            <a:pPr algn="ctr"/>
            <a:endParaRPr lang="ko-KR" altLang="en-US" dirty="0"/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73745170"/>
              </p:ext>
            </p:extLst>
          </p:nvPr>
        </p:nvGraphicFramePr>
        <p:xfrm>
          <a:off x="2983524" y="2927925"/>
          <a:ext cx="6224951" cy="2604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6460" y="173563"/>
            <a:ext cx="13843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ko-KR" altLang="en-US" sz="2000" dirty="0" smtClean="0"/>
              <a:t>인 가구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애로사항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56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C9BB71-38EE-4B69-A803-06F5CFFD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2ACEF1-5B8E-40A6-8DD7-F89F01A1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1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35040" y="358972"/>
            <a:ext cx="1940521" cy="901525"/>
          </a:xfrm>
        </p:spPr>
        <p:txBody>
          <a:bodyPr/>
          <a:lstStyle/>
          <a:p>
            <a:r>
              <a:rPr lang="ko-KR" altLang="en-US" sz="2000" dirty="0" err="1" smtClean="0"/>
              <a:t>자취생존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2376717" y="5524132"/>
            <a:ext cx="806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공동구매 주최 및 참여</a:t>
            </a:r>
            <a:r>
              <a:rPr lang="ko-KR" altLang="en-US" dirty="0"/>
              <a:t>를 도와줌으로써 </a:t>
            </a:r>
            <a:r>
              <a:rPr lang="ko-KR" altLang="en-US" b="1" dirty="0"/>
              <a:t>자취생들에게</a:t>
            </a:r>
            <a:r>
              <a:rPr lang="ko-KR" altLang="en-US" dirty="0"/>
              <a:t> 식료품과 생활용품 등 </a:t>
            </a:r>
            <a:r>
              <a:rPr lang="ko-KR" altLang="en-US" b="1" dirty="0"/>
              <a:t>필요한 제품을 저렴하게 구매</a:t>
            </a:r>
            <a:r>
              <a:rPr lang="ko-KR" altLang="en-US" dirty="0"/>
              <a:t>할 수 있도록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920741" y="1897983"/>
            <a:ext cx="8813507" cy="2013995"/>
            <a:chOff x="1549653" y="1421892"/>
            <a:chExt cx="8813507" cy="2013995"/>
          </a:xfrm>
        </p:grpSpPr>
        <p:grpSp>
          <p:nvGrpSpPr>
            <p:cNvPr id="26" name="그룹 25"/>
            <p:cNvGrpSpPr/>
            <p:nvPr/>
          </p:nvGrpSpPr>
          <p:grpSpPr>
            <a:xfrm>
              <a:off x="1549653" y="1697631"/>
              <a:ext cx="3383280" cy="1376756"/>
              <a:chOff x="1524000" y="1698988"/>
              <a:chExt cx="3383280" cy="1376756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524000" y="1698988"/>
                <a:ext cx="1356360" cy="1376756"/>
              </a:xfrm>
              <a:prstGeom prst="ellipse">
                <a:avLst/>
              </a:prstGeom>
              <a:solidFill>
                <a:schemeClr val="bg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</a:rPr>
                  <a:t>자취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3550920" y="1698988"/>
                <a:ext cx="1356360" cy="1376756"/>
              </a:xfrm>
              <a:prstGeom prst="ellipse">
                <a:avLst/>
              </a:prstGeom>
              <a:solidFill>
                <a:schemeClr val="bg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</a:rPr>
                  <a:t>생존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42355" y="224550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+</a:t>
                </a:r>
                <a:endParaRPr lang="ko-KR" altLang="en-US" b="1" dirty="0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979880" y="1697631"/>
              <a:ext cx="3383280" cy="1376756"/>
              <a:chOff x="6675120" y="1684628"/>
              <a:chExt cx="3383280" cy="137675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6675120" y="1684628"/>
                <a:ext cx="1356360" cy="1376756"/>
              </a:xfrm>
              <a:prstGeom prst="ellipse">
                <a:avLst/>
              </a:prstGeom>
              <a:solidFill>
                <a:schemeClr val="bg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</a:rPr>
                  <a:t>자취생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8702040" y="1684628"/>
                <a:ext cx="1356360" cy="1376756"/>
              </a:xfrm>
              <a:prstGeom prst="ellipse">
                <a:avLst/>
              </a:prstGeom>
              <a:solidFill>
                <a:schemeClr val="bg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</a:rPr>
                  <a:t>존</a:t>
                </a:r>
                <a:endParaRPr lang="en-US" altLang="ko-KR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(Zone)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193475" y="224550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+</a:t>
                </a:r>
                <a:endParaRPr lang="ko-KR" altLang="en-US" b="1" dirty="0"/>
              </a:p>
            </p:txBody>
          </p:sp>
        </p:grpSp>
        <p:cxnSp>
          <p:nvCxnSpPr>
            <p:cNvPr id="24" name="직선 연결선 23"/>
            <p:cNvCxnSpPr/>
            <p:nvPr/>
          </p:nvCxnSpPr>
          <p:spPr>
            <a:xfrm>
              <a:off x="5956406" y="1421892"/>
              <a:ext cx="0" cy="2013995"/>
            </a:xfrm>
            <a:prstGeom prst="line">
              <a:avLst/>
            </a:prstGeom>
            <a:ln w="28575"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2672315" y="3910945"/>
            <a:ext cx="715292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자취생들이 </a:t>
            </a:r>
            <a:r>
              <a:rPr lang="ko-KR" altLang="en-US" b="1" dirty="0" smtClean="0"/>
              <a:t>더 나은 </a:t>
            </a:r>
            <a:r>
              <a:rPr lang="ko-KR" altLang="en-US" b="1" dirty="0"/>
              <a:t>생활</a:t>
            </a:r>
            <a:r>
              <a:rPr lang="ko-KR" altLang="en-US" dirty="0"/>
              <a:t>을 하기 위한 </a:t>
            </a:r>
            <a:r>
              <a:rPr lang="ko-KR" altLang="en-US" dirty="0" err="1" smtClean="0"/>
              <a:t>앱이자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자취생들을 위한 공간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950432" y="1325324"/>
            <a:ext cx="9348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의미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1025303" y="4911288"/>
            <a:ext cx="9348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목적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8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8549AB-4DC7-49CD-95BF-A328DEA0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1520" y="6492875"/>
            <a:ext cx="2743200" cy="365125"/>
          </a:xfrm>
        </p:spPr>
        <p:txBody>
          <a:bodyPr/>
          <a:lstStyle/>
          <a:p>
            <a:fld id="{F2B120EF-E306-449E-8CE6-BDFB03A7AE4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1A56E2-0A9C-4937-93EC-1BF5A72D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60" y="2183840"/>
            <a:ext cx="2692480" cy="1325563"/>
          </a:xfrm>
        </p:spPr>
        <p:txBody>
          <a:bodyPr anchor="ctr"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945FD-9F13-4AFF-A550-6DC7F7DE3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507" y="4500259"/>
            <a:ext cx="3901480" cy="1714534"/>
          </a:xfrm>
        </p:spPr>
        <p:txBody>
          <a:bodyPr/>
          <a:lstStyle/>
          <a:p>
            <a:r>
              <a:rPr lang="ko-KR" altLang="en-US" dirty="0" smtClean="0"/>
              <a:t>앱 </a:t>
            </a:r>
            <a:r>
              <a:rPr lang="en-US" altLang="ko-KR" dirty="0" smtClean="0"/>
              <a:t>UI/</a:t>
            </a:r>
            <a:r>
              <a:rPr lang="ko-KR" altLang="en-US" dirty="0" smtClean="0"/>
              <a:t>기능 설계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64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3" y="1410145"/>
            <a:ext cx="2869200" cy="4782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120EF-E306-449E-8CE6-BDFB03A7AE4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95999" y="0"/>
            <a:ext cx="5217120" cy="347126"/>
          </a:xfrm>
        </p:spPr>
        <p:txBody>
          <a:bodyPr/>
          <a:lstStyle/>
          <a:p>
            <a:r>
              <a:rPr lang="en-US" altLang="ko-KR" dirty="0" smtClean="0"/>
              <a:t>UI/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앱 </a:t>
            </a:r>
            <a:r>
              <a:rPr lang="en-US" altLang="ko-KR" sz="2000" dirty="0" smtClean="0"/>
              <a:t>UI/</a:t>
            </a:r>
            <a:r>
              <a:rPr lang="ko-KR" altLang="en-US" sz="2000" dirty="0" smtClean="0"/>
              <a:t>기능 설계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36373" y="1188776"/>
            <a:ext cx="76653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60000">
              <a:buFont typeface="+mj-lt"/>
              <a:buAutoNum type="circleNumDbPlain"/>
            </a:pPr>
            <a:r>
              <a:rPr lang="ko-KR" altLang="en-US" dirty="0" smtClean="0"/>
              <a:t>현재 진행중인 공동구매의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참여인원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인당 분배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출력한다</a:t>
            </a:r>
            <a:r>
              <a:rPr lang="en-US" altLang="ko-KR" dirty="0" smtClean="0"/>
              <a:t>.</a:t>
            </a:r>
          </a:p>
          <a:p>
            <a:pPr marL="670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ListView</a:t>
            </a:r>
            <a:r>
              <a:rPr lang="ko-KR" altLang="en-US" dirty="0" smtClean="0"/>
              <a:t>를 이용하여 현재 </a:t>
            </a:r>
            <a:r>
              <a:rPr lang="ko-KR" altLang="en-US" dirty="0"/>
              <a:t>진행중인 공동구매를 나열해준다</a:t>
            </a:r>
            <a:r>
              <a:rPr lang="en-US" altLang="ko-KR" dirty="0"/>
              <a:t>.</a:t>
            </a:r>
          </a:p>
          <a:p>
            <a:pPr marL="670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커스텀한</a:t>
            </a:r>
            <a:r>
              <a:rPr lang="ko-KR" altLang="en-US" dirty="0" smtClean="0"/>
              <a:t> 레이아웃을 통해 공동구매의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인당 분배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시간을 출력한다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참여 인원과 남은 시간은 실시간으로 변동된다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180000" indent="-360000">
              <a:buFont typeface="+mj-ea"/>
              <a:buAutoNum type="circleNumDbPlain" startAt="2"/>
            </a:pPr>
            <a:r>
              <a:rPr lang="ko-KR" altLang="en-US" dirty="0" err="1" smtClean="0"/>
              <a:t>하단바</a:t>
            </a:r>
            <a:r>
              <a:rPr lang="ko-KR" altLang="en-US" dirty="0" smtClean="0"/>
              <a:t> 중 홈 아이콘을 누르면 현재 진행중인 공동구매 리스트를 보는 메인 화면으로 이동한다</a:t>
            </a:r>
            <a:r>
              <a:rPr lang="en-US" altLang="ko-KR" dirty="0" smtClean="0"/>
              <a:t>.</a:t>
            </a:r>
          </a:p>
          <a:p>
            <a:pPr marL="6709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가장 최근에 눌려진 </a:t>
            </a:r>
            <a:r>
              <a:rPr lang="ko-KR" altLang="en-US" dirty="0" smtClean="0"/>
              <a:t>아이콘의 배경색 및 아이콘 색을 </a:t>
            </a:r>
            <a:r>
              <a:rPr lang="ko-KR" altLang="en-US" dirty="0"/>
              <a:t>달리하여 지금 보고있는 화면이 무슨 화면인지 표기한다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예시에서는 현재 메인 화면을 보고 있다</a:t>
            </a:r>
            <a:r>
              <a:rPr lang="en-US" altLang="ko-KR" dirty="0" smtClean="0"/>
              <a:t>.</a:t>
            </a:r>
          </a:p>
          <a:p>
            <a:pPr marL="180000" indent="-252000">
              <a:buFont typeface="+mj-ea"/>
              <a:buAutoNum type="circleNumDbPlain" startAt="2"/>
            </a:pPr>
            <a:endParaRPr lang="en-US" altLang="ko-KR" dirty="0"/>
          </a:p>
          <a:p>
            <a:pPr marL="180000" indent="-360000">
              <a:buFont typeface="+mj-ea"/>
              <a:buAutoNum type="circleNumDbPlain" startAt="2"/>
            </a:pPr>
            <a:r>
              <a:rPr lang="ko-KR" altLang="en-US" dirty="0" err="1" smtClean="0"/>
              <a:t>하단바</a:t>
            </a:r>
            <a:r>
              <a:rPr lang="ko-KR" altLang="en-US" dirty="0" smtClean="0"/>
              <a:t> 중 나의 공구 아이콘을 </a:t>
            </a:r>
            <a:r>
              <a:rPr lang="ko-KR" altLang="en-US" dirty="0"/>
              <a:t>누르면 </a:t>
            </a:r>
            <a:r>
              <a:rPr lang="ko-KR" altLang="en-US" dirty="0" smtClean="0"/>
              <a:t>현재 참여하고 있는 </a:t>
            </a:r>
            <a:r>
              <a:rPr lang="ko-KR" altLang="en-US" dirty="0"/>
              <a:t>공동구매 목록을 볼 수 있는 화면으로 이동한다</a:t>
            </a:r>
            <a:r>
              <a:rPr lang="en-US" altLang="ko-KR" dirty="0" smtClean="0"/>
              <a:t>.</a:t>
            </a:r>
          </a:p>
          <a:p>
            <a:pPr marL="180000" indent="-360000">
              <a:buFont typeface="+mj-ea"/>
              <a:buAutoNum type="circleNumDbPlain" startAt="2"/>
            </a:pPr>
            <a:endParaRPr lang="en-US" altLang="ko-KR" dirty="0" smtClean="0"/>
          </a:p>
          <a:p>
            <a:pPr marL="180000" indent="-360000">
              <a:buFont typeface="+mj-ea"/>
              <a:buAutoNum type="circleNumDbPlain" startAt="2"/>
            </a:pPr>
            <a:r>
              <a:rPr lang="ko-KR" altLang="en-US" dirty="0" err="1" smtClean="0"/>
              <a:t>하단바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공구등록</a:t>
            </a:r>
            <a:r>
              <a:rPr lang="ko-KR" altLang="en-US" dirty="0" smtClean="0"/>
              <a:t> 아이콘을 </a:t>
            </a:r>
            <a:r>
              <a:rPr lang="ko-KR" altLang="en-US" dirty="0"/>
              <a:t>누르면 사용자가 주최자로서 공동구매를 등록하는 화면으로 이동한다</a:t>
            </a:r>
            <a:r>
              <a:rPr lang="en-US" altLang="ko-KR" dirty="0"/>
              <a:t>.</a:t>
            </a:r>
          </a:p>
          <a:p>
            <a:pPr marL="180000" indent="-360000">
              <a:buFont typeface="+mj-ea"/>
              <a:buAutoNum type="circleNumDbPlain" startAt="2"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47062" y="54412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메인 화면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825755" y="1360546"/>
            <a:ext cx="2984242" cy="975755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00598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709" y="5730738"/>
            <a:ext cx="491155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20959" y="5730738"/>
            <a:ext cx="454627" cy="447971"/>
          </a:xfrm>
          <a:prstGeom prst="rect">
            <a:avLst/>
          </a:prstGeom>
          <a:noFill/>
          <a:ln w="317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9755" y="1287194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974598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888426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994959" y="5587048"/>
            <a:ext cx="252000" cy="2520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5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2026</Words>
  <Application>Microsoft Office PowerPoint</Application>
  <PresentationFormat>와이드스크린</PresentationFormat>
  <Paragraphs>361</Paragraphs>
  <Slides>31</Slides>
  <Notes>7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Arial</vt:lpstr>
      <vt:lpstr>경기천년제목 Bold</vt:lpstr>
      <vt:lpstr>맑은 고딕</vt:lpstr>
      <vt:lpstr>Office 테마</vt:lpstr>
      <vt:lpstr>자취생존</vt:lpstr>
      <vt:lpstr>목차</vt:lpstr>
      <vt:lpstr>선정배경</vt:lpstr>
      <vt:lpstr>1인 가구  증가</vt:lpstr>
      <vt:lpstr>1인 가구 애로사항</vt:lpstr>
      <vt:lpstr>소개</vt:lpstr>
      <vt:lpstr>자취생존 소개</vt:lpstr>
      <vt:lpstr>UI/기능</vt:lpstr>
      <vt:lpstr>앱 UI/기능 설계</vt:lpstr>
      <vt:lpstr>앱 UI/기능 설계</vt:lpstr>
      <vt:lpstr>앱 UI/기능 설계</vt:lpstr>
      <vt:lpstr>앱 UI/기능 설계</vt:lpstr>
      <vt:lpstr>앱 UI/기능 설계</vt:lpstr>
      <vt:lpstr>앱 UI/기능 설계</vt:lpstr>
      <vt:lpstr>구현 결과</vt:lpstr>
      <vt:lpstr> 일정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마무리</vt:lpstr>
      <vt:lpstr>최종 평가 역할 분담</vt:lpstr>
      <vt:lpstr>소감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실행 시 뜨는 창</dc:title>
  <dc:creator>Windows 사용자</dc:creator>
  <cp:lastModifiedBy>이 나래</cp:lastModifiedBy>
  <cp:revision>770</cp:revision>
  <dcterms:created xsi:type="dcterms:W3CDTF">2019-04-03T13:34:22Z</dcterms:created>
  <dcterms:modified xsi:type="dcterms:W3CDTF">2019-12-19T05:46:01Z</dcterms:modified>
</cp:coreProperties>
</file>